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rels" ContentType="application/vnd.openxmlformats-package.relationships+xml"/>
  <Default Extension="emf" ContentType="image/x-emf"/>
  <Default Extension="gif" ContentType="image/gif"/>
  <Default Extension="mov" ContentType="video/unknown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297" r:id="rId2"/>
    <p:sldId id="256" r:id="rId3"/>
    <p:sldId id="257" r:id="rId4"/>
    <p:sldId id="258" r:id="rId5"/>
    <p:sldId id="275" r:id="rId6"/>
    <p:sldId id="262" r:id="rId7"/>
    <p:sldId id="266" r:id="rId8"/>
    <p:sldId id="263" r:id="rId9"/>
    <p:sldId id="265" r:id="rId10"/>
    <p:sldId id="267" r:id="rId11"/>
    <p:sldId id="268" r:id="rId12"/>
    <p:sldId id="295" r:id="rId13"/>
    <p:sldId id="281" r:id="rId14"/>
    <p:sldId id="282" r:id="rId15"/>
    <p:sldId id="283" r:id="rId16"/>
    <p:sldId id="285" r:id="rId17"/>
    <p:sldId id="290" r:id="rId18"/>
    <p:sldId id="286" r:id="rId19"/>
    <p:sldId id="287" r:id="rId20"/>
    <p:sldId id="288" r:id="rId21"/>
    <p:sldId id="293" r:id="rId22"/>
    <p:sldId id="294" r:id="rId23"/>
    <p:sldId id="289" r:id="rId24"/>
    <p:sldId id="284" r:id="rId25"/>
    <p:sldId id="296" r:id="rId26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1" charset="0"/>
        <a:ea typeface="ＭＳ Ｐゴシック" pitchFamily="1" charset="-128"/>
        <a:cs typeface="ＭＳ Ｐゴシック" pitchFamily="1" charset="-128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1" charset="0"/>
        <a:ea typeface="ＭＳ Ｐゴシック" pitchFamily="1" charset="-128"/>
        <a:cs typeface="ＭＳ Ｐゴシック" pitchFamily="1" charset="-128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1" charset="0"/>
        <a:ea typeface="ＭＳ Ｐゴシック" pitchFamily="1" charset="-128"/>
        <a:cs typeface="ＭＳ Ｐゴシック" pitchFamily="1" charset="-128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1" charset="0"/>
        <a:ea typeface="ＭＳ Ｐゴシック" pitchFamily="1" charset="-128"/>
        <a:cs typeface="ＭＳ Ｐゴシック" pitchFamily="1" charset="-128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1" charset="0"/>
        <a:ea typeface="ＭＳ Ｐゴシック" pitchFamily="1" charset="-128"/>
        <a:cs typeface="ＭＳ Ｐゴシック" pitchFamily="1" charset="-128"/>
      </a:defRPr>
    </a:lvl5pPr>
    <a:lvl6pPr marL="2286000" algn="l" defTabSz="457200" rtl="0" eaLnBrk="1" latinLnBrk="0" hangingPunct="1">
      <a:defRPr sz="2400" kern="1200">
        <a:solidFill>
          <a:schemeClr val="tx1"/>
        </a:solidFill>
        <a:latin typeface="Arial" pitchFamily="1" charset="0"/>
        <a:ea typeface="ＭＳ Ｐゴシック" pitchFamily="1" charset="-128"/>
        <a:cs typeface="ＭＳ Ｐゴシック" pitchFamily="1" charset="-128"/>
      </a:defRPr>
    </a:lvl6pPr>
    <a:lvl7pPr marL="2743200" algn="l" defTabSz="457200" rtl="0" eaLnBrk="1" latinLnBrk="0" hangingPunct="1">
      <a:defRPr sz="2400" kern="1200">
        <a:solidFill>
          <a:schemeClr val="tx1"/>
        </a:solidFill>
        <a:latin typeface="Arial" pitchFamily="1" charset="0"/>
        <a:ea typeface="ＭＳ Ｐゴシック" pitchFamily="1" charset="-128"/>
        <a:cs typeface="ＭＳ Ｐゴシック" pitchFamily="1" charset="-128"/>
      </a:defRPr>
    </a:lvl7pPr>
    <a:lvl8pPr marL="3200400" algn="l" defTabSz="457200" rtl="0" eaLnBrk="1" latinLnBrk="0" hangingPunct="1">
      <a:defRPr sz="2400" kern="1200">
        <a:solidFill>
          <a:schemeClr val="tx1"/>
        </a:solidFill>
        <a:latin typeface="Arial" pitchFamily="1" charset="0"/>
        <a:ea typeface="ＭＳ Ｐゴシック" pitchFamily="1" charset="-128"/>
        <a:cs typeface="ＭＳ Ｐゴシック" pitchFamily="1" charset="-128"/>
      </a:defRPr>
    </a:lvl8pPr>
    <a:lvl9pPr marL="3657600" algn="l" defTabSz="457200" rtl="0" eaLnBrk="1" latinLnBrk="0" hangingPunct="1">
      <a:defRPr sz="2400" kern="1200">
        <a:solidFill>
          <a:schemeClr val="tx1"/>
        </a:solidFill>
        <a:latin typeface="Arial" pitchFamily="1" charset="0"/>
        <a:ea typeface="ＭＳ Ｐゴシック" pitchFamily="1" charset="-128"/>
        <a:cs typeface="ＭＳ Ｐゴシック" pitchFamily="1" charset="-128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F0F52"/>
    <a:srgbClr val="0A440C"/>
    <a:srgbClr val="FFF017"/>
    <a:srgbClr val="9DFFE7"/>
    <a:srgbClr val="B8FF90"/>
    <a:srgbClr val="FF8AC6"/>
    <a:srgbClr val="C8A3FF"/>
    <a:srgbClr val="ADA5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82" autoAdjust="0"/>
    <p:restoredTop sz="94575" autoAdjust="0"/>
  </p:normalViewPr>
  <p:slideViewPr>
    <p:cSldViewPr>
      <p:cViewPr varScale="1">
        <p:scale>
          <a:sx n="67" d="100"/>
          <a:sy n="67" d="100"/>
        </p:scale>
        <p:origin x="-2288" y="-11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56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notesMaster" Target="notesMasters/notesMaster1.xml"/><Relationship Id="rId28" Type="http://schemas.openxmlformats.org/officeDocument/2006/relationships/handoutMaster" Target="handoutMasters/handoutMaster1.xml"/><Relationship Id="rId29" Type="http://schemas.openxmlformats.org/officeDocument/2006/relationships/printerSettings" Target="printerSettings/printerSettings1.bin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presProps" Target="presProps.xml"/><Relationship Id="rId31" Type="http://schemas.openxmlformats.org/officeDocument/2006/relationships/viewProps" Target="viewProps.xml"/><Relationship Id="rId32" Type="http://schemas.openxmlformats.org/officeDocument/2006/relationships/theme" Target="theme/theme1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smtClean="0">
                <a:latin typeface="Arial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60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smtClean="0">
                <a:latin typeface="Arial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60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smtClean="0">
                <a:latin typeface="Arial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60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B8A3CF8-F293-BA4E-8158-A6B66C3C475C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891888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smtClean="0">
                <a:latin typeface="Arial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smtClean="0">
                <a:latin typeface="Arial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126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1126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1127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smtClean="0">
                <a:latin typeface="Arial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127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5940AAF7-3296-5A42-BE28-BDEE272A0E8A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260931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5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432C79F2-05A7-B649-93C0-54E559AB422A}" type="slidenum">
              <a:rPr lang="en-US"/>
              <a:pPr/>
              <a:t>1</a:t>
            </a:fld>
            <a:endParaRPr lang="en-US"/>
          </a:p>
        </p:txBody>
      </p:sp>
      <p:sp>
        <p:nvSpPr>
          <p:cNvPr id="952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>
              <a:latin typeface="Arial" pitchFamily="1" charset="0"/>
              <a:ea typeface="ＭＳ Ｐゴシック" pitchFamily="1" charset="-128"/>
              <a:cs typeface="ＭＳ Ｐゴシック" pitchFamily="1" charset="-128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EC8FC318-0458-AB4E-9F65-5CAF60FDB97B}" type="slidenum">
              <a:rPr lang="en-US"/>
              <a:pPr/>
              <a:t>10</a:t>
            </a:fld>
            <a:endParaRPr lang="en-US"/>
          </a:p>
        </p:txBody>
      </p:sp>
      <p:sp>
        <p:nvSpPr>
          <p:cNvPr id="327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23555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>
              <a:latin typeface="Arial" pitchFamily="1" charset="0"/>
              <a:ea typeface="ＭＳ Ｐゴシック" pitchFamily="1" charset="-128"/>
              <a:cs typeface="ＭＳ Ｐゴシック" pitchFamily="1" charset="-128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2D2BF3A0-77D4-2741-AD0A-E5D685DF436A}" type="slidenum">
              <a:rPr lang="en-US"/>
              <a:pPr/>
              <a:t>11</a:t>
            </a:fld>
            <a:endParaRPr lang="en-US"/>
          </a:p>
        </p:txBody>
      </p:sp>
      <p:sp>
        <p:nvSpPr>
          <p:cNvPr id="337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>
              <a:latin typeface="Arial" pitchFamily="1" charset="0"/>
              <a:ea typeface="ＭＳ Ｐゴシック" pitchFamily="1" charset="-128"/>
              <a:cs typeface="ＭＳ Ｐゴシック" pitchFamily="1" charset="-128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C5BAFA47-2856-9848-936A-773102A9C632}" type="slidenum">
              <a:rPr lang="en-US"/>
              <a:pPr/>
              <a:t>12</a:t>
            </a:fld>
            <a:endParaRPr lang="en-US"/>
          </a:p>
        </p:txBody>
      </p:sp>
      <p:sp>
        <p:nvSpPr>
          <p:cNvPr id="921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27651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>
              <a:latin typeface="Arial" pitchFamily="1" charset="0"/>
              <a:ea typeface="ＭＳ Ｐゴシック" pitchFamily="1" charset="-128"/>
              <a:cs typeface="ＭＳ Ｐゴシック" pitchFamily="1" charset="-128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7C406496-C096-6B4C-9DF2-FA4A2937123B}" type="slidenum">
              <a:rPr lang="en-US"/>
              <a:pPr/>
              <a:t>13</a:t>
            </a:fld>
            <a:endParaRPr lang="en-US"/>
          </a:p>
        </p:txBody>
      </p:sp>
      <p:sp>
        <p:nvSpPr>
          <p:cNvPr id="55298" name="Rectangle 2"/>
          <p:cNvSpPr>
            <a:spLocks noGrp="1" noRot="1" noChangeAspect="1" noChangeArrowheads="1"/>
          </p:cNvSpPr>
          <p:nvPr>
            <p:ph type="sldImg"/>
          </p:nvPr>
        </p:nvSpPr>
        <p:spPr>
          <a:solidFill>
            <a:srgbClr val="FFFFFF"/>
          </a:solidFill>
          <a:ln/>
          <a:extLs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29699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/>
            <a:endParaRPr lang="en-US">
              <a:latin typeface="Arial" pitchFamily="1" charset="0"/>
              <a:ea typeface="ＭＳ Ｐゴシック" pitchFamily="1" charset="-128"/>
              <a:cs typeface="ＭＳ Ｐゴシック" pitchFamily="1" charset="-128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D8181691-C3CD-B94B-A8A4-66465F105FB8}" type="slidenum">
              <a:rPr lang="en-US"/>
              <a:pPr/>
              <a:t>14</a:t>
            </a:fld>
            <a:endParaRPr lang="en-US"/>
          </a:p>
        </p:txBody>
      </p:sp>
      <p:sp>
        <p:nvSpPr>
          <p:cNvPr id="57346" name="Rectangle 2"/>
          <p:cNvSpPr>
            <a:spLocks noGrp="1" noRot="1" noChangeAspect="1" noChangeArrowheads="1"/>
          </p:cNvSpPr>
          <p:nvPr>
            <p:ph type="sldImg"/>
          </p:nvPr>
        </p:nvSpPr>
        <p:spPr>
          <a:solidFill>
            <a:srgbClr val="FFFFFF"/>
          </a:solidFill>
          <a:ln/>
          <a:extLs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31747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/>
            <a:endParaRPr lang="en-US">
              <a:latin typeface="Arial" pitchFamily="1" charset="0"/>
              <a:ea typeface="ＭＳ Ｐゴシック" pitchFamily="1" charset="-128"/>
              <a:cs typeface="ＭＳ Ｐゴシック" pitchFamily="1" charset="-128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7A2C463C-9917-894E-85AC-A86A5EB01E88}" type="slidenum">
              <a:rPr lang="en-US"/>
              <a:pPr/>
              <a:t>15</a:t>
            </a:fld>
            <a:endParaRPr lang="en-US"/>
          </a:p>
        </p:txBody>
      </p:sp>
      <p:sp>
        <p:nvSpPr>
          <p:cNvPr id="59394" name="Rectangle 2"/>
          <p:cNvSpPr>
            <a:spLocks noGrp="1" noRot="1" noChangeAspect="1" noChangeArrowheads="1"/>
          </p:cNvSpPr>
          <p:nvPr>
            <p:ph type="sldImg"/>
          </p:nvPr>
        </p:nvSpPr>
        <p:spPr>
          <a:solidFill>
            <a:srgbClr val="FFFFFF"/>
          </a:solidFill>
          <a:ln/>
          <a:extLs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33795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/>
            <a:endParaRPr lang="en-US">
              <a:latin typeface="Arial" pitchFamily="1" charset="0"/>
              <a:ea typeface="ＭＳ Ｐゴシック" pitchFamily="1" charset="-128"/>
              <a:cs typeface="ＭＳ Ｐゴシック" pitchFamily="1" charset="-128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E4845F6A-F1DA-DA49-AEBC-07A582632241}" type="slidenum">
              <a:rPr lang="en-US"/>
              <a:pPr/>
              <a:t>16</a:t>
            </a:fld>
            <a:endParaRPr lang="en-US"/>
          </a:p>
        </p:txBody>
      </p:sp>
      <p:sp>
        <p:nvSpPr>
          <p:cNvPr id="62466" name="Rectangle 2"/>
          <p:cNvSpPr>
            <a:spLocks noGrp="1" noRot="1" noChangeAspect="1" noChangeArrowheads="1"/>
          </p:cNvSpPr>
          <p:nvPr>
            <p:ph type="sldImg"/>
          </p:nvPr>
        </p:nvSpPr>
        <p:spPr>
          <a:solidFill>
            <a:srgbClr val="FFFFFF"/>
          </a:solidFill>
          <a:ln/>
          <a:extLs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35843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/>
            <a:endParaRPr lang="en-US">
              <a:latin typeface="Arial" pitchFamily="1" charset="0"/>
              <a:ea typeface="ＭＳ Ｐゴシック" pitchFamily="1" charset="-128"/>
              <a:cs typeface="ＭＳ Ｐゴシック" pitchFamily="1" charset="-128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E047F7A1-8BF8-AE45-9EB0-74681208CE31}" type="slidenum">
              <a:rPr lang="en-US"/>
              <a:pPr/>
              <a:t>17</a:t>
            </a:fld>
            <a:endParaRPr lang="en-US"/>
          </a:p>
        </p:txBody>
      </p:sp>
      <p:sp>
        <p:nvSpPr>
          <p:cNvPr id="747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37891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>
              <a:latin typeface="Arial" pitchFamily="1" charset="0"/>
              <a:ea typeface="ＭＳ Ｐゴシック" pitchFamily="1" charset="-128"/>
              <a:cs typeface="ＭＳ Ｐゴシック" pitchFamily="1" charset="-128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EEC36A3D-2C21-0C4A-A259-A1AE762C2AE8}" type="slidenum">
              <a:rPr lang="en-US"/>
              <a:pPr/>
              <a:t>18</a:t>
            </a:fld>
            <a:endParaRPr lang="en-US"/>
          </a:p>
        </p:txBody>
      </p:sp>
      <p:sp>
        <p:nvSpPr>
          <p:cNvPr id="64514" name="Rectangle 2"/>
          <p:cNvSpPr>
            <a:spLocks noGrp="1" noRot="1" noChangeAspect="1" noChangeArrowheads="1"/>
          </p:cNvSpPr>
          <p:nvPr>
            <p:ph type="sldImg"/>
          </p:nvPr>
        </p:nvSpPr>
        <p:spPr>
          <a:solidFill>
            <a:srgbClr val="FFFFFF"/>
          </a:solidFill>
          <a:ln/>
          <a:extLs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39939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/>
            <a:endParaRPr lang="en-US">
              <a:latin typeface="Arial" pitchFamily="1" charset="0"/>
              <a:ea typeface="ＭＳ Ｐゴシック" pitchFamily="1" charset="-128"/>
              <a:cs typeface="ＭＳ Ｐゴシック" pitchFamily="1" charset="-128"/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3C37010F-3A2B-AB41-8A11-19592066F1A9}" type="slidenum">
              <a:rPr lang="en-US"/>
              <a:pPr/>
              <a:t>19</a:t>
            </a:fld>
            <a:endParaRPr lang="en-US"/>
          </a:p>
        </p:txBody>
      </p:sp>
      <p:sp>
        <p:nvSpPr>
          <p:cNvPr id="66562" name="Rectangle 2"/>
          <p:cNvSpPr>
            <a:spLocks noGrp="1" noRot="1" noChangeAspect="1" noChangeArrowheads="1"/>
          </p:cNvSpPr>
          <p:nvPr>
            <p:ph type="sldImg"/>
          </p:nvPr>
        </p:nvSpPr>
        <p:spPr>
          <a:solidFill>
            <a:srgbClr val="FFFFFF"/>
          </a:solidFill>
          <a:ln/>
          <a:extLs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41987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/>
            <a:endParaRPr lang="en-US">
              <a:latin typeface="Arial" pitchFamily="1" charset="0"/>
              <a:ea typeface="ＭＳ Ｐゴシック" pitchFamily="1" charset="-128"/>
              <a:cs typeface="ＭＳ Ｐゴシック" pitchFamily="1" charset="-128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11902EF4-6383-3A42-84B1-F7C881966DC5}" type="slidenum">
              <a:rPr lang="en-US"/>
              <a:pPr/>
              <a:t>2</a:t>
            </a:fld>
            <a:endParaRPr lang="en-US"/>
          </a:p>
        </p:txBody>
      </p:sp>
      <p:sp>
        <p:nvSpPr>
          <p:cNvPr id="122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>
              <a:latin typeface="Arial" pitchFamily="1" charset="0"/>
              <a:ea typeface="ＭＳ Ｐゴシック" pitchFamily="1" charset="-128"/>
              <a:cs typeface="ＭＳ Ｐゴシック" pitchFamily="1" charset="-128"/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F0FDB8A4-060A-D149-BB16-05E229187A06}" type="slidenum">
              <a:rPr lang="en-US"/>
              <a:pPr/>
              <a:t>20</a:t>
            </a:fld>
            <a:endParaRPr lang="en-US"/>
          </a:p>
        </p:txBody>
      </p:sp>
      <p:sp>
        <p:nvSpPr>
          <p:cNvPr id="68610" name="Rectangle 2"/>
          <p:cNvSpPr>
            <a:spLocks noGrp="1" noRot="1" noChangeAspect="1" noChangeArrowheads="1"/>
          </p:cNvSpPr>
          <p:nvPr>
            <p:ph type="sldImg"/>
          </p:nvPr>
        </p:nvSpPr>
        <p:spPr>
          <a:solidFill>
            <a:srgbClr val="FFFFFF"/>
          </a:solidFill>
          <a:ln/>
          <a:extLs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44035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/>
            <a:endParaRPr lang="en-US">
              <a:latin typeface="Arial" pitchFamily="1" charset="0"/>
              <a:ea typeface="ＭＳ Ｐゴシック" pitchFamily="1" charset="-128"/>
              <a:cs typeface="ＭＳ Ｐゴシック" pitchFamily="1" charset="-128"/>
            </a:endParaRP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F8A94F73-CA48-6647-9BB5-FF58CF1AC2BB}" type="slidenum">
              <a:rPr lang="en-US"/>
              <a:pPr/>
              <a:t>21</a:t>
            </a:fld>
            <a:endParaRPr lang="en-US"/>
          </a:p>
        </p:txBody>
      </p:sp>
      <p:sp>
        <p:nvSpPr>
          <p:cNvPr id="798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46083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>
              <a:latin typeface="Arial" pitchFamily="1" charset="0"/>
              <a:ea typeface="ＭＳ Ｐゴシック" pitchFamily="1" charset="-128"/>
              <a:cs typeface="ＭＳ Ｐゴシック" pitchFamily="1" charset="-128"/>
            </a:endParaRP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7EB6F700-28A9-3145-BCD6-0EA98F2FC749}" type="slidenum">
              <a:rPr lang="en-US"/>
              <a:pPr/>
              <a:t>22</a:t>
            </a:fld>
            <a:endParaRPr lang="en-US"/>
          </a:p>
        </p:txBody>
      </p:sp>
      <p:sp>
        <p:nvSpPr>
          <p:cNvPr id="819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48131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>
              <a:latin typeface="Arial" pitchFamily="1" charset="0"/>
              <a:ea typeface="ＭＳ Ｐゴシック" pitchFamily="1" charset="-128"/>
              <a:cs typeface="ＭＳ Ｐゴシック" pitchFamily="1" charset="-128"/>
            </a:endParaRP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A5CAACDA-62A3-4644-BF5B-A4148C3BAD3A}" type="slidenum">
              <a:rPr lang="en-US"/>
              <a:pPr/>
              <a:t>23</a:t>
            </a:fld>
            <a:endParaRPr lang="en-US"/>
          </a:p>
        </p:txBody>
      </p:sp>
      <p:sp>
        <p:nvSpPr>
          <p:cNvPr id="70658" name="Rectangle 2"/>
          <p:cNvSpPr>
            <a:spLocks noGrp="1" noRot="1" noChangeAspect="1" noChangeArrowheads="1"/>
          </p:cNvSpPr>
          <p:nvPr>
            <p:ph type="sldImg"/>
          </p:nvPr>
        </p:nvSpPr>
        <p:spPr>
          <a:solidFill>
            <a:srgbClr val="FFFFFF"/>
          </a:solidFill>
          <a:ln/>
          <a:extLs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50179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/>
            <a:endParaRPr lang="en-US">
              <a:latin typeface="Arial" pitchFamily="1" charset="0"/>
              <a:ea typeface="ＭＳ Ｐゴシック" pitchFamily="1" charset="-128"/>
              <a:cs typeface="ＭＳ Ｐゴシック" pitchFamily="1" charset="-128"/>
            </a:endParaRPr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5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B28C0D86-5227-7549-BCC8-7682127AFD0B}" type="slidenum">
              <a:rPr lang="en-US"/>
              <a:pPr/>
              <a:t>24</a:t>
            </a:fld>
            <a:endParaRPr lang="en-US"/>
          </a:p>
        </p:txBody>
      </p:sp>
      <p:sp>
        <p:nvSpPr>
          <p:cNvPr id="757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52227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>
              <a:latin typeface="Arial" pitchFamily="1" charset="0"/>
              <a:ea typeface="ＭＳ Ｐゴシック" pitchFamily="1" charset="-128"/>
              <a:cs typeface="ＭＳ Ｐゴシック" pitchFamily="1" charset="-128"/>
            </a:endParaRPr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3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EF8EC188-761A-F644-A1C6-6E304F18713B}" type="slidenum">
              <a:rPr lang="en-US"/>
              <a:pPr/>
              <a:t>25</a:t>
            </a:fld>
            <a:endParaRPr lang="en-US"/>
          </a:p>
        </p:txBody>
      </p:sp>
      <p:sp>
        <p:nvSpPr>
          <p:cNvPr id="962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54275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>
              <a:latin typeface="Arial" pitchFamily="1" charset="0"/>
              <a:ea typeface="ＭＳ Ｐゴシック" pitchFamily="1" charset="-128"/>
              <a:cs typeface="ＭＳ Ｐゴシック" pitchFamily="1" charset="-128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FB84D8D6-183C-EA46-90D6-D715DC925BCB}" type="slidenum">
              <a:rPr lang="en-US"/>
              <a:pPr/>
              <a:t>3</a:t>
            </a:fld>
            <a:endParaRPr lang="en-US"/>
          </a:p>
        </p:txBody>
      </p:sp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>
              <a:latin typeface="Arial" pitchFamily="1" charset="0"/>
              <a:ea typeface="ＭＳ Ｐゴシック" pitchFamily="1" charset="-128"/>
              <a:cs typeface="ＭＳ Ｐゴシック" pitchFamily="1" charset="-128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D6FF7072-13F4-6E4F-BDA0-A9E26DAC2AB1}" type="slidenum">
              <a:rPr lang="en-US"/>
              <a:pPr/>
              <a:t>4</a:t>
            </a:fld>
            <a:endParaRPr lang="en-US"/>
          </a:p>
        </p:txBody>
      </p:sp>
      <p:sp>
        <p:nvSpPr>
          <p:cNvPr id="143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>
              <a:latin typeface="Arial" pitchFamily="1" charset="0"/>
              <a:ea typeface="ＭＳ Ｐゴシック" pitchFamily="1" charset="-128"/>
              <a:cs typeface="ＭＳ Ｐゴシック" pitchFamily="1" charset="-128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F4617FA3-5495-9E4D-AA12-DA596F51F37F}" type="slidenum">
              <a:rPr lang="en-US"/>
              <a:pPr/>
              <a:t>5</a:t>
            </a:fld>
            <a:endParaRPr lang="en-US"/>
          </a:p>
        </p:txBody>
      </p:sp>
      <p:sp>
        <p:nvSpPr>
          <p:cNvPr id="430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>
              <a:latin typeface="Arial" pitchFamily="1" charset="0"/>
              <a:ea typeface="ＭＳ Ｐゴシック" pitchFamily="1" charset="-128"/>
              <a:cs typeface="ＭＳ Ｐゴシック" pitchFamily="1" charset="-128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EE6031F8-6C5B-3847-995B-F1418FAFFFCB}" type="slidenum">
              <a:rPr lang="en-US"/>
              <a:pPr/>
              <a:t>6</a:t>
            </a:fld>
            <a:endParaRPr lang="en-US"/>
          </a:p>
        </p:txBody>
      </p:sp>
      <p:sp>
        <p:nvSpPr>
          <p:cNvPr id="184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15363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>
              <a:latin typeface="Arial" pitchFamily="1" charset="0"/>
              <a:ea typeface="ＭＳ Ｐゴシック" pitchFamily="1" charset="-128"/>
              <a:cs typeface="ＭＳ Ｐゴシック" pitchFamily="1" charset="-128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19BFD8C2-C5A2-FD41-88E2-7C1DF163B0DA}" type="slidenum">
              <a:rPr lang="en-US"/>
              <a:pPr/>
              <a:t>7</a:t>
            </a:fld>
            <a:endParaRPr lang="en-US"/>
          </a:p>
        </p:txBody>
      </p:sp>
      <p:sp>
        <p:nvSpPr>
          <p:cNvPr id="348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>
              <a:latin typeface="Arial" pitchFamily="1" charset="0"/>
              <a:ea typeface="ＭＳ Ｐゴシック" pitchFamily="1" charset="-128"/>
              <a:cs typeface="ＭＳ Ｐゴシック" pitchFamily="1" charset="-128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BA434ED1-973F-2F4C-8DD2-119E06E5B66A}" type="slidenum">
              <a:rPr lang="en-US"/>
              <a:pPr/>
              <a:t>8</a:t>
            </a:fld>
            <a:endParaRPr lang="en-US"/>
          </a:p>
        </p:txBody>
      </p:sp>
      <p:sp>
        <p:nvSpPr>
          <p:cNvPr id="194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19459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>
              <a:latin typeface="Arial" pitchFamily="1" charset="0"/>
              <a:ea typeface="ＭＳ Ｐゴシック" pitchFamily="1" charset="-128"/>
              <a:cs typeface="ＭＳ Ｐゴシック" pitchFamily="1" charset="-128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FC7C2DCC-C282-BF4B-9C2E-521D156A2F85}" type="slidenum">
              <a:rPr lang="en-US"/>
              <a:pPr/>
              <a:t>9</a:t>
            </a:fld>
            <a:endParaRPr lang="en-US"/>
          </a:p>
        </p:txBody>
      </p:sp>
      <p:sp>
        <p:nvSpPr>
          <p:cNvPr id="225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21507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>
              <a:latin typeface="Arial" pitchFamily="1" charset="0"/>
              <a:ea typeface="ＭＳ Ｐゴシック" pitchFamily="1" charset="-128"/>
              <a:cs typeface="ＭＳ Ｐゴシック" pitchFamily="1" charset="-128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AD199C6-6753-F74D-93F0-7970442457C1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5F8EB0A-9489-5F45-8E43-C80298000328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2434B81-CADE-A44E-8F61-87633D0C7576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266FB55-7AF2-0A4E-9B7A-16FC2210F7F0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1BCFE82-F410-AA40-B1C1-09998146B5B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01F1A61-CFA1-4646-9215-6E28E8130C39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1A843DB-ECE2-A643-97E1-9FE5D4F25902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1A48C31-83AF-3F46-87AA-999F76A9FE92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A744998-5514-A748-B3CF-E08B680084B9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0B52E2B-4B6A-EF41-A87A-CEAC4CB04DF3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B820747-19A9-C74E-9DA9-5A5EC9AC1EF1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9DFFE7"/>
            </a:gs>
            <a:gs pos="100000">
              <a:srgbClr val="B8FF90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>
                <a:latin typeface="Arial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>
                <a:latin typeface="Arial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B8591EA9-7D78-8B40-8D42-89A296A2B488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charset="0"/>
          <a:cs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charset="0"/>
          <a:cs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charset="0"/>
          <a:cs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charset="0"/>
          <a:cs typeface="ＭＳ Ｐゴシック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charset="0"/>
          <a:cs typeface="ＭＳ Ｐゴシック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charset="0"/>
          <a:cs typeface="ＭＳ Ｐゴシック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charset="0"/>
          <a:cs typeface="ＭＳ Ｐゴシック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charset="0"/>
          <a:cs typeface="ＭＳ Ｐゴシック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Relationship Id="rId3" Type="http://schemas.openxmlformats.org/officeDocument/2006/relationships/hyperlink" Target="http://www.youtube.com/watch?v=P_PVz8HrrCI" TargetMode="Externa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12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14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4" Type="http://schemas.openxmlformats.org/officeDocument/2006/relationships/image" Target="../media/image16.gif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17.gif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18.gif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19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youtube.com/watch?v=EzU79Egl3-c" TargetMode="External"/><Relationship Id="rId4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4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4" Type="http://schemas.openxmlformats.org/officeDocument/2006/relationships/image" Target="../media/image2.jpeg"/><Relationship Id="rId5" Type="http://schemas.openxmlformats.org/officeDocument/2006/relationships/image" Target="../media/image3.emf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23.gi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gif"/><Relationship Id="rId4" Type="http://schemas.openxmlformats.org/officeDocument/2006/relationships/image" Target="../media/image25.jpeg"/><Relationship Id="rId5" Type="http://schemas.openxmlformats.org/officeDocument/2006/relationships/image" Target="../media/image26.gif"/><Relationship Id="rId6" Type="http://schemas.openxmlformats.org/officeDocument/2006/relationships/hyperlink" Target="http://www.youtube.com/watch?v=r4xYDs5rLNI" TargetMode="External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2.xml"/><Relationship Id="rId3" Type="http://schemas.openxmlformats.org/officeDocument/2006/relationships/image" Target="../media/image27.gif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3.xml"/><Relationship Id="rId3" Type="http://schemas.openxmlformats.org/officeDocument/2006/relationships/image" Target="../media/image28.gi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gif"/><Relationship Id="rId4" Type="http://schemas.openxmlformats.org/officeDocument/2006/relationships/image" Target="../media/image30.jpe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4" Type="http://schemas.openxmlformats.org/officeDocument/2006/relationships/notesSlide" Target="../notesSlides/notesSlide25.xml"/><Relationship Id="rId5" Type="http://schemas.openxmlformats.org/officeDocument/2006/relationships/image" Target="../media/image31.png"/><Relationship Id="rId1" Type="http://schemas.microsoft.com/office/2007/relationships/media" Target="../media/media1.mov"/><Relationship Id="rId2" Type="http://schemas.openxmlformats.org/officeDocument/2006/relationships/video" Target="../media/media1.mov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youtube.com/watch?v=77slIdkkQWg" TargetMode="External"/><Relationship Id="rId4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4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Text Box 4"/>
          <p:cNvSpPr txBox="1">
            <a:spLocks noChangeArrowheads="1"/>
          </p:cNvSpPr>
          <p:nvPr/>
        </p:nvSpPr>
        <p:spPr bwMode="auto">
          <a:xfrm>
            <a:off x="0" y="152400"/>
            <a:ext cx="9144000" cy="210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Using the Internet and/or your textbook:</a:t>
            </a:r>
          </a:p>
          <a:p>
            <a:pPr>
              <a:spcBef>
                <a:spcPct val="50000"/>
              </a:spcBef>
            </a:pPr>
            <a:r>
              <a:rPr lang="en-US"/>
              <a:t>Look up </a:t>
            </a:r>
            <a:r>
              <a:rPr lang="en-US" b="1"/>
              <a:t>THE DOPPLER EFFECT: </a:t>
            </a:r>
          </a:p>
          <a:p>
            <a:pPr>
              <a:spcBef>
                <a:spcPct val="50000"/>
              </a:spcBef>
            </a:pPr>
            <a:r>
              <a:rPr lang="en-US"/>
              <a:t>1.  The </a:t>
            </a:r>
            <a:r>
              <a:rPr lang="en-US" i="1"/>
              <a:t>DOPPLER EFFECT</a:t>
            </a:r>
            <a:r>
              <a:rPr lang="en-US"/>
              <a:t> and </a:t>
            </a:r>
            <a:r>
              <a:rPr lang="en-US" i="1"/>
              <a:t>SOUND</a:t>
            </a:r>
            <a:endParaRPr lang="en-US"/>
          </a:p>
          <a:p>
            <a:pPr>
              <a:spcBef>
                <a:spcPct val="50000"/>
              </a:spcBef>
            </a:pPr>
            <a:r>
              <a:rPr lang="en-US"/>
              <a:t>2.  The </a:t>
            </a:r>
            <a:r>
              <a:rPr lang="en-US" i="1"/>
              <a:t>DOPPLER EFFECT</a:t>
            </a:r>
            <a:r>
              <a:rPr lang="en-US"/>
              <a:t> and </a:t>
            </a:r>
            <a:r>
              <a:rPr lang="en-US" i="1"/>
              <a:t>LIGHT</a:t>
            </a:r>
            <a:r>
              <a:rPr lang="en-US"/>
              <a:t> (</a:t>
            </a:r>
            <a:r>
              <a:rPr lang="en-US" b="1" i="1"/>
              <a:t>redshift and blueshift</a:t>
            </a:r>
            <a:r>
              <a:rPr lang="en-US"/>
              <a:t>)</a:t>
            </a:r>
          </a:p>
        </p:txBody>
      </p:sp>
      <p:sp>
        <p:nvSpPr>
          <p:cNvPr id="94213" name="Text Box 5"/>
          <p:cNvSpPr txBox="1">
            <a:spLocks noChangeArrowheads="1"/>
          </p:cNvSpPr>
          <p:nvPr/>
        </p:nvSpPr>
        <p:spPr bwMode="auto">
          <a:xfrm>
            <a:off x="0" y="2743200"/>
            <a:ext cx="9144000" cy="301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 u="sng"/>
              <a:t>Set up a chart with the following information</a:t>
            </a:r>
            <a:r>
              <a:rPr lang="en-US"/>
              <a:t>:</a:t>
            </a:r>
          </a:p>
          <a:p>
            <a:pPr>
              <a:spcBef>
                <a:spcPct val="50000"/>
              </a:spcBef>
              <a:buFontTx/>
              <a:buChar char="-"/>
            </a:pPr>
            <a:r>
              <a:rPr lang="en-US"/>
              <a:t>In your </a:t>
            </a:r>
            <a:r>
              <a:rPr lang="en-US" b="1" u="sng"/>
              <a:t>own words</a:t>
            </a:r>
            <a:r>
              <a:rPr lang="en-US"/>
              <a:t>, define the terms (1 and 2)</a:t>
            </a:r>
          </a:p>
          <a:p>
            <a:pPr>
              <a:spcBef>
                <a:spcPct val="50000"/>
              </a:spcBef>
              <a:buFontTx/>
              <a:buChar char="-"/>
            </a:pPr>
            <a:r>
              <a:rPr lang="en-US"/>
              <a:t>Include a </a:t>
            </a:r>
            <a:r>
              <a:rPr lang="en-US" b="1" u="sng"/>
              <a:t>visual</a:t>
            </a:r>
            <a:r>
              <a:rPr lang="en-US"/>
              <a:t> for each term</a:t>
            </a:r>
          </a:p>
          <a:p>
            <a:pPr>
              <a:spcBef>
                <a:spcPct val="50000"/>
              </a:spcBef>
              <a:buFontTx/>
              <a:buChar char="-"/>
            </a:pPr>
            <a:r>
              <a:rPr lang="en-US"/>
              <a:t>Include a </a:t>
            </a:r>
            <a:r>
              <a:rPr lang="en-US" b="1" u="sng"/>
              <a:t>real-life example</a:t>
            </a:r>
            <a:r>
              <a:rPr lang="en-US"/>
              <a:t> for each term</a:t>
            </a:r>
          </a:p>
          <a:p>
            <a:pPr>
              <a:spcBef>
                <a:spcPct val="50000"/>
              </a:spcBef>
            </a:pPr>
            <a:r>
              <a:rPr lang="en-US"/>
              <a:t>*choose a source that is reliable (scientific), yet simple to understand.  Document your sources.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4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421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Text Box 4"/>
          <p:cNvSpPr txBox="1">
            <a:spLocks noChangeArrowheads="1"/>
          </p:cNvSpPr>
          <p:nvPr/>
        </p:nvSpPr>
        <p:spPr bwMode="auto">
          <a:xfrm>
            <a:off x="0" y="381000"/>
            <a:ext cx="7924800" cy="31536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marL="457200" indent="-457200" eaLnBrk="1" hangingPunct="1">
              <a:lnSpc>
                <a:spcPct val="90000"/>
              </a:lnSpc>
              <a:spcBef>
                <a:spcPct val="20000"/>
              </a:spcBef>
            </a:pPr>
            <a:r>
              <a:rPr lang="en-US" sz="3200" dirty="0"/>
              <a:t>   ___________________   Waves:</a:t>
            </a:r>
          </a:p>
          <a:p>
            <a:pPr marL="457200" indent="-457200" eaLnBrk="1" hangingPunct="1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3200" dirty="0"/>
              <a:t>Waves that do not require a ________ to travel </a:t>
            </a:r>
            <a:endParaRPr lang="en-US" sz="3200" dirty="0" smtClean="0"/>
          </a:p>
          <a:p>
            <a:pPr marL="914400" lvl="1" indent="-457200" eaLnBrk="1" hangingPunct="1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3200" dirty="0" smtClean="0">
                <a:hlinkClick r:id="rId3"/>
              </a:rPr>
              <a:t>Pitbull &amp; EMS?!</a:t>
            </a:r>
            <a:endParaRPr lang="en-US" sz="3200" dirty="0"/>
          </a:p>
          <a:p>
            <a:pPr marL="457200" indent="-457200" eaLnBrk="1" hangingPunct="1">
              <a:lnSpc>
                <a:spcPct val="90000"/>
              </a:lnSpc>
              <a:spcBef>
                <a:spcPct val="20000"/>
              </a:spcBef>
            </a:pPr>
            <a:endParaRPr lang="en-US" sz="3200" dirty="0"/>
          </a:p>
          <a:p>
            <a:pPr marL="457200" indent="-457200" eaLnBrk="1" hangingPunct="1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3200" dirty="0"/>
              <a:t>Examples: </a:t>
            </a:r>
            <a:r>
              <a:rPr lang="en-US" sz="3200" u="sng" dirty="0"/>
              <a:t>see next slide</a:t>
            </a:r>
            <a:endParaRPr lang="en-US" sz="2800" dirty="0"/>
          </a:p>
        </p:txBody>
      </p:sp>
      <p:sp>
        <p:nvSpPr>
          <p:cNvPr id="24581" name="Text Box 5"/>
          <p:cNvSpPr txBox="1">
            <a:spLocks noChangeArrowheads="1"/>
          </p:cNvSpPr>
          <p:nvPr/>
        </p:nvSpPr>
        <p:spPr bwMode="auto">
          <a:xfrm>
            <a:off x="533400" y="304800"/>
            <a:ext cx="44958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>
                <a:solidFill>
                  <a:srgbClr val="0A440C"/>
                </a:solidFill>
              </a:rPr>
              <a:t>ELECTROMAGNETIC</a:t>
            </a:r>
            <a:endParaRPr lang="en-US"/>
          </a:p>
        </p:txBody>
      </p:sp>
      <p:sp>
        <p:nvSpPr>
          <p:cNvPr id="24582" name="Text Box 6"/>
          <p:cNvSpPr txBox="1">
            <a:spLocks noChangeArrowheads="1"/>
          </p:cNvSpPr>
          <p:nvPr/>
        </p:nvSpPr>
        <p:spPr bwMode="auto">
          <a:xfrm>
            <a:off x="5638800" y="838200"/>
            <a:ext cx="22860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>
                <a:solidFill>
                  <a:srgbClr val="0A440C"/>
                </a:solidFill>
              </a:rPr>
              <a:t>MEDIUM</a:t>
            </a:r>
            <a:endParaRPr lang="en-US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5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5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45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45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1" grpId="0"/>
      <p:bldP spid="2458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7" name="Picture 4" descr="em_spectrum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973138"/>
            <a:ext cx="9144000" cy="5884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78" name="Text Box 5"/>
          <p:cNvSpPr txBox="1">
            <a:spLocks noChangeArrowheads="1"/>
          </p:cNvSpPr>
          <p:nvPr/>
        </p:nvSpPr>
        <p:spPr bwMode="auto">
          <a:xfrm>
            <a:off x="152400" y="228600"/>
            <a:ext cx="8686800" cy="762000"/>
          </a:xfrm>
          <a:prstGeom prst="rect">
            <a:avLst/>
          </a:prstGeom>
          <a:solidFill>
            <a:srgbClr val="00FF00"/>
          </a:solidFill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4400" b="1"/>
              <a:t>ELECTROMAGNETIC WAVES</a:t>
            </a:r>
            <a:endParaRPr lang="en-US"/>
          </a:p>
        </p:txBody>
      </p:sp>
      <p:sp>
        <p:nvSpPr>
          <p:cNvPr id="2" name="TextBox 1"/>
          <p:cNvSpPr txBox="1"/>
          <p:nvPr/>
        </p:nvSpPr>
        <p:spPr>
          <a:xfrm>
            <a:off x="228600" y="1219200"/>
            <a:ext cx="2667000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smtClean="0">
                <a:solidFill>
                  <a:srgbClr val="FFFF00"/>
                </a:solidFill>
              </a:rPr>
              <a:t>Low frequency; </a:t>
            </a:r>
          </a:p>
          <a:p>
            <a:pPr algn="ctr"/>
            <a:r>
              <a:rPr lang="en-US" sz="3200" b="1" dirty="0" smtClean="0">
                <a:solidFill>
                  <a:srgbClr val="FFFF00"/>
                </a:solidFill>
              </a:rPr>
              <a:t>Long Wavelength</a:t>
            </a:r>
            <a:endParaRPr lang="en-US" sz="3200" b="1" dirty="0">
              <a:solidFill>
                <a:srgbClr val="FFFF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324600" y="4114800"/>
            <a:ext cx="2667000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smtClean="0">
                <a:solidFill>
                  <a:srgbClr val="FFFF00"/>
                </a:solidFill>
              </a:rPr>
              <a:t>High frequency; </a:t>
            </a:r>
          </a:p>
          <a:p>
            <a:pPr algn="ctr"/>
            <a:r>
              <a:rPr lang="en-US" sz="3200" b="1" dirty="0" smtClean="0">
                <a:solidFill>
                  <a:srgbClr val="FFFF00"/>
                </a:solidFill>
              </a:rPr>
              <a:t>Short Wavelength</a:t>
            </a:r>
            <a:endParaRPr lang="en-US" sz="3200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5" name="Picture 5" descr="spectrum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763588"/>
            <a:ext cx="9144000" cy="6094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26" name="Text Box 6"/>
          <p:cNvSpPr txBox="1">
            <a:spLocks noChangeArrowheads="1"/>
          </p:cNvSpPr>
          <p:nvPr/>
        </p:nvSpPr>
        <p:spPr bwMode="auto">
          <a:xfrm>
            <a:off x="0" y="152400"/>
            <a:ext cx="91440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3600"/>
              <a:t>ELECTROMAGNETIC WAVES</a:t>
            </a:r>
            <a:endParaRPr lang="en-US"/>
          </a:p>
        </p:txBody>
      </p:sp>
      <p:sp>
        <p:nvSpPr>
          <p:cNvPr id="2" name="Rectangle 1"/>
          <p:cNvSpPr/>
          <p:nvPr/>
        </p:nvSpPr>
        <p:spPr bwMode="auto">
          <a:xfrm>
            <a:off x="457200" y="4419600"/>
            <a:ext cx="2590800" cy="1981200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3" name="Rectangle 2"/>
          <p:cNvSpPr/>
          <p:nvPr/>
        </p:nvSpPr>
        <p:spPr bwMode="auto">
          <a:xfrm>
            <a:off x="6477000" y="4419600"/>
            <a:ext cx="2286000" cy="2057400"/>
          </a:xfrm>
          <a:prstGeom prst="rect">
            <a:avLst/>
          </a:prstGeom>
          <a:noFill/>
          <a:ln w="28575" cap="flat" cmpd="sng" algn="ctr">
            <a:solidFill>
              <a:schemeClr val="accent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Arial" charset="0"/>
              <a:ea typeface="ＭＳ Ｐゴシック" charset="0"/>
              <a:cs typeface="ＭＳ Ｐゴシック" charset="0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8" name="Picture 6" descr="saddest-73116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29200" y="3298825"/>
            <a:ext cx="4114800" cy="3559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4284" name="Text Box 12"/>
          <p:cNvSpPr txBox="1">
            <a:spLocks noChangeArrowheads="1"/>
          </p:cNvSpPr>
          <p:nvPr/>
        </p:nvSpPr>
        <p:spPr bwMode="auto">
          <a:xfrm>
            <a:off x="381000" y="1905000"/>
            <a:ext cx="22098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>
                <a:solidFill>
                  <a:srgbClr val="9B1A08"/>
                </a:solidFill>
              </a:rPr>
              <a:t>WAVE</a:t>
            </a:r>
            <a:endParaRPr lang="en-US"/>
          </a:p>
        </p:txBody>
      </p:sp>
      <p:sp>
        <p:nvSpPr>
          <p:cNvPr id="54285" name="Rectangle 13"/>
          <p:cNvSpPr>
            <a:spLocks noChangeArrowheads="1"/>
          </p:cNvSpPr>
          <p:nvPr/>
        </p:nvSpPr>
        <p:spPr bwMode="auto">
          <a:xfrm>
            <a:off x="533400" y="2971800"/>
            <a:ext cx="45720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eaLnBrk="1" hangingPunct="1">
              <a:spcBef>
                <a:spcPct val="20000"/>
              </a:spcBef>
            </a:pPr>
            <a:r>
              <a:rPr lang="en-US" sz="3200" dirty="0"/>
              <a:t>…SLINKY DEMO!!</a:t>
            </a:r>
          </a:p>
        </p:txBody>
      </p:sp>
      <p:sp>
        <p:nvSpPr>
          <p:cNvPr id="28676" name="Text Box 23"/>
          <p:cNvSpPr txBox="1">
            <a:spLocks noChangeArrowheads="1"/>
          </p:cNvSpPr>
          <p:nvPr/>
        </p:nvSpPr>
        <p:spPr bwMode="auto">
          <a:xfrm>
            <a:off x="685800" y="381000"/>
            <a:ext cx="7848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endParaRPr lang="en-US"/>
          </a:p>
        </p:txBody>
      </p:sp>
      <p:sp>
        <p:nvSpPr>
          <p:cNvPr id="28677" name="Rectangle 24"/>
          <p:cNvSpPr>
            <a:spLocks noGrp="1" noChangeArrowheads="1"/>
          </p:cNvSpPr>
          <p:nvPr>
            <p:ph type="title"/>
          </p:nvPr>
        </p:nvSpPr>
        <p:spPr>
          <a:xfrm>
            <a:off x="228600" y="0"/>
            <a:ext cx="7772400" cy="1143000"/>
          </a:xfrm>
          <a:noFill/>
        </p:spPr>
        <p:txBody>
          <a:bodyPr/>
          <a:lstStyle/>
          <a:p>
            <a:pPr algn="l" eaLnBrk="1" hangingPunct="1"/>
            <a:r>
              <a:rPr lang="en-US"/>
              <a:t>TYPES OF WAVES</a:t>
            </a:r>
          </a:p>
        </p:txBody>
      </p:sp>
      <p:sp>
        <p:nvSpPr>
          <p:cNvPr id="28678" name="Text Box 26"/>
          <p:cNvSpPr txBox="1">
            <a:spLocks noChangeArrowheads="1"/>
          </p:cNvSpPr>
          <p:nvPr/>
        </p:nvSpPr>
        <p:spPr bwMode="auto">
          <a:xfrm>
            <a:off x="533400" y="1447800"/>
            <a:ext cx="7772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endParaRPr lang="en-US"/>
          </a:p>
        </p:txBody>
      </p:sp>
      <p:sp>
        <p:nvSpPr>
          <p:cNvPr id="28679" name="Rectangle 27"/>
          <p:cNvSpPr>
            <a:spLocks noGrp="1" noChangeArrowheads="1"/>
          </p:cNvSpPr>
          <p:nvPr>
            <p:ph type="body" idx="1"/>
          </p:nvPr>
        </p:nvSpPr>
        <p:spPr>
          <a:xfrm>
            <a:off x="0" y="914400"/>
            <a:ext cx="9144000" cy="1600200"/>
          </a:xfrm>
          <a:noFill/>
        </p:spPr>
        <p:txBody>
          <a:bodyPr/>
          <a:lstStyle/>
          <a:p>
            <a:pPr eaLnBrk="1" hangingPunct="1"/>
            <a:r>
              <a:rPr lang="en-US"/>
              <a:t>Waves are also classified by comparing the motion of the _________ to the motion of the ______.</a:t>
            </a:r>
          </a:p>
        </p:txBody>
      </p:sp>
      <p:sp>
        <p:nvSpPr>
          <p:cNvPr id="54300" name="Text Box 28"/>
          <p:cNvSpPr txBox="1">
            <a:spLocks noChangeArrowheads="1"/>
          </p:cNvSpPr>
          <p:nvPr/>
        </p:nvSpPr>
        <p:spPr bwMode="auto">
          <a:xfrm>
            <a:off x="2971800" y="1371600"/>
            <a:ext cx="22098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>
                <a:solidFill>
                  <a:srgbClr val="9B1A08"/>
                </a:solidFill>
              </a:rPr>
              <a:t>MEDIUM</a:t>
            </a:r>
            <a:endParaRPr lang="en-US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4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542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42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42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542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284" grpId="0"/>
      <p:bldP spid="54285" grpId="0"/>
      <p:bldP spid="5430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7772400" cy="1143000"/>
          </a:xfrm>
        </p:spPr>
        <p:txBody>
          <a:bodyPr/>
          <a:lstStyle/>
          <a:p>
            <a:pPr eaLnBrk="1" hangingPunct="1"/>
            <a:r>
              <a:rPr lang="en-US"/>
              <a:t>______________ WAVES</a:t>
            </a:r>
          </a:p>
        </p:txBody>
      </p:sp>
      <p:sp>
        <p:nvSpPr>
          <p:cNvPr id="3072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04800" y="1447800"/>
            <a:ext cx="8305800" cy="4114800"/>
          </a:xfrm>
        </p:spPr>
        <p:txBody>
          <a:bodyPr/>
          <a:lstStyle/>
          <a:p>
            <a:pPr eaLnBrk="1" hangingPunct="1"/>
            <a:endParaRPr lang="en-US"/>
          </a:p>
          <a:p>
            <a:pPr eaLnBrk="1" hangingPunct="1">
              <a:buFontTx/>
              <a:buNone/>
            </a:pPr>
            <a:endParaRPr lang="en-US"/>
          </a:p>
        </p:txBody>
      </p:sp>
      <p:sp>
        <p:nvSpPr>
          <p:cNvPr id="56325" name="Text Box 5"/>
          <p:cNvSpPr txBox="1">
            <a:spLocks noChangeArrowheads="1"/>
          </p:cNvSpPr>
          <p:nvPr/>
        </p:nvSpPr>
        <p:spPr bwMode="auto">
          <a:xfrm>
            <a:off x="762000" y="0"/>
            <a:ext cx="4114800" cy="762000"/>
          </a:xfrm>
          <a:prstGeom prst="rect">
            <a:avLst/>
          </a:prstGeom>
          <a:solidFill>
            <a:srgbClr val="000080"/>
          </a:solidFill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400">
                <a:solidFill>
                  <a:srgbClr val="9B1A08"/>
                </a:solidFill>
              </a:rPr>
              <a:t>T</a:t>
            </a:r>
            <a:r>
              <a:rPr lang="en-US" sz="4400">
                <a:solidFill>
                  <a:srgbClr val="FF8AC6"/>
                </a:solidFill>
              </a:rPr>
              <a:t>R</a:t>
            </a:r>
            <a:r>
              <a:rPr lang="en-US" sz="4400">
                <a:solidFill>
                  <a:srgbClr val="9B1A08"/>
                </a:solidFill>
              </a:rPr>
              <a:t>ANSVERSE</a:t>
            </a:r>
            <a:endParaRPr lang="en-US"/>
          </a:p>
        </p:txBody>
      </p:sp>
      <p:sp>
        <p:nvSpPr>
          <p:cNvPr id="30724" name="Text Box 8"/>
          <p:cNvSpPr txBox="1">
            <a:spLocks noChangeArrowheads="1"/>
          </p:cNvSpPr>
          <p:nvPr/>
        </p:nvSpPr>
        <p:spPr bwMode="auto">
          <a:xfrm>
            <a:off x="152400" y="1066800"/>
            <a:ext cx="4267200" cy="2947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eaLnBrk="1" hangingPunct="1">
              <a:spcBef>
                <a:spcPct val="20000"/>
              </a:spcBef>
              <a:buFontTx/>
              <a:buChar char="•"/>
            </a:pPr>
            <a:r>
              <a:rPr lang="en-US" sz="3600"/>
              <a:t> Motion of the _________ is at </a:t>
            </a:r>
          </a:p>
          <a:p>
            <a:pPr eaLnBrk="1" hangingPunct="1">
              <a:spcBef>
                <a:spcPct val="20000"/>
              </a:spcBef>
            </a:pPr>
            <a:r>
              <a:rPr lang="en-US" sz="3600"/>
              <a:t>a ______ angle to the direction of the wave.</a:t>
            </a:r>
          </a:p>
        </p:txBody>
      </p:sp>
      <p:sp>
        <p:nvSpPr>
          <p:cNvPr id="56329" name="Text Box 9"/>
          <p:cNvSpPr txBox="1">
            <a:spLocks noChangeArrowheads="1"/>
          </p:cNvSpPr>
          <p:nvPr/>
        </p:nvSpPr>
        <p:spPr bwMode="auto">
          <a:xfrm>
            <a:off x="685800" y="2209800"/>
            <a:ext cx="16764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600">
                <a:solidFill>
                  <a:srgbClr val="FF8AC6"/>
                </a:solidFill>
              </a:rPr>
              <a:t>R</a:t>
            </a:r>
            <a:r>
              <a:rPr lang="en-US" sz="3600">
                <a:solidFill>
                  <a:srgbClr val="0A440C"/>
                </a:solidFill>
              </a:rPr>
              <a:t>IGHT</a:t>
            </a:r>
            <a:endParaRPr lang="en-US"/>
          </a:p>
        </p:txBody>
      </p:sp>
      <p:sp>
        <p:nvSpPr>
          <p:cNvPr id="56330" name="Text Box 10"/>
          <p:cNvSpPr txBox="1">
            <a:spLocks noChangeArrowheads="1"/>
          </p:cNvSpPr>
          <p:nvPr/>
        </p:nvSpPr>
        <p:spPr bwMode="auto">
          <a:xfrm>
            <a:off x="381000" y="1524000"/>
            <a:ext cx="20574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600">
                <a:solidFill>
                  <a:srgbClr val="0A440C"/>
                </a:solidFill>
              </a:rPr>
              <a:t>MEDIUM</a:t>
            </a:r>
            <a:endParaRPr lang="en-US" sz="2800"/>
          </a:p>
        </p:txBody>
      </p:sp>
      <p:pic>
        <p:nvPicPr>
          <p:cNvPr id="30727" name="Picture 12" descr="image071"/>
          <p:cNvPicPr>
            <a:picLocks noChangeAspect="1" noChangeArrowheads="1"/>
          </p:cNvPicPr>
          <p:nvPr/>
        </p:nvPicPr>
        <p:blipFill>
          <a:blip r:embed="rId3"/>
          <a:srcRect l="4393" t="14685" r="21968" b="3671"/>
          <a:stretch>
            <a:fillRect/>
          </a:stretch>
        </p:blipFill>
        <p:spPr bwMode="auto">
          <a:xfrm>
            <a:off x="4724400" y="1066800"/>
            <a:ext cx="4367213" cy="579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8" name="Picture 13" descr="transverspointcurated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4114800"/>
            <a:ext cx="4648200" cy="2474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63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63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63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63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63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63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325" grpId="0" animBg="1"/>
      <p:bldP spid="56329" grpId="0"/>
      <p:bldP spid="5633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69" name="Picture 5" descr="emanim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127125"/>
            <a:ext cx="9144000" cy="573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770" name="Text Box 9"/>
          <p:cNvSpPr txBox="1">
            <a:spLocks noChangeArrowheads="1"/>
          </p:cNvSpPr>
          <p:nvPr/>
        </p:nvSpPr>
        <p:spPr bwMode="auto">
          <a:xfrm>
            <a:off x="152400" y="228600"/>
            <a:ext cx="8839200" cy="641350"/>
          </a:xfrm>
          <a:prstGeom prst="rect">
            <a:avLst/>
          </a:prstGeom>
          <a:solidFill>
            <a:srgbClr val="00FF00"/>
          </a:solidFill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3600"/>
              <a:t>EXAMPLES OF TRANSVERSE WAVES </a:t>
            </a:r>
            <a:endParaRPr lang="en-US"/>
          </a:p>
        </p:txBody>
      </p:sp>
      <p:sp>
        <p:nvSpPr>
          <p:cNvPr id="32771" name="Text Box 10"/>
          <p:cNvSpPr txBox="1">
            <a:spLocks noChangeArrowheads="1"/>
          </p:cNvSpPr>
          <p:nvPr/>
        </p:nvSpPr>
        <p:spPr bwMode="auto">
          <a:xfrm>
            <a:off x="228600" y="1295400"/>
            <a:ext cx="6172200" cy="519113"/>
          </a:xfrm>
          <a:prstGeom prst="rect">
            <a:avLst/>
          </a:prstGeom>
          <a:solidFill>
            <a:srgbClr val="FF00FF"/>
          </a:solidFill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b="1"/>
              <a:t>1.  ELECTROMAGNETIC WAVES</a:t>
            </a:r>
            <a:endParaRPr lang="en-US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7" name="Picture 4" descr="image001-1"/>
          <p:cNvPicPr>
            <a:picLocks noChangeAspect="1" noChangeArrowheads="1"/>
          </p:cNvPicPr>
          <p:nvPr/>
        </p:nvPicPr>
        <p:blipFill>
          <a:blip r:embed="rId3"/>
          <a:srcRect b="14285"/>
          <a:stretch>
            <a:fillRect/>
          </a:stretch>
        </p:blipFill>
        <p:spPr bwMode="auto">
          <a:xfrm>
            <a:off x="0" y="2284413"/>
            <a:ext cx="9144000" cy="4573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45" name="Text Box 5"/>
          <p:cNvSpPr txBox="1">
            <a:spLocks noChangeArrowheads="1"/>
          </p:cNvSpPr>
          <p:nvPr/>
        </p:nvSpPr>
        <p:spPr bwMode="auto">
          <a:xfrm>
            <a:off x="0" y="152400"/>
            <a:ext cx="9144000" cy="1190625"/>
          </a:xfrm>
          <a:prstGeom prst="rect">
            <a:avLst/>
          </a:prstGeom>
          <a:solidFill>
            <a:srgbClr val="FF00FF"/>
          </a:solidFill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3600" b="1">
                <a:solidFill>
                  <a:srgbClr val="170728"/>
                </a:solidFill>
              </a:rPr>
              <a:t>2.  SHEAR (S) WAVES OF EARTHQUAKES</a:t>
            </a:r>
            <a:endParaRPr lang="en-US" sz="3600"/>
          </a:p>
        </p:txBody>
      </p:sp>
      <p:pic>
        <p:nvPicPr>
          <p:cNvPr id="34819" name="Picture 8" descr="image001-1"/>
          <p:cNvPicPr>
            <a:picLocks noChangeAspect="1" noChangeArrowheads="1"/>
          </p:cNvPicPr>
          <p:nvPr/>
        </p:nvPicPr>
        <p:blipFill>
          <a:blip r:embed="rId3"/>
          <a:srcRect b="14285"/>
          <a:stretch>
            <a:fillRect/>
          </a:stretch>
        </p:blipFill>
        <p:spPr bwMode="auto">
          <a:xfrm>
            <a:off x="9525" y="2298700"/>
            <a:ext cx="9144000" cy="4573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14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14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14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144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144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144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144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144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144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144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144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4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5" name="Picture 4" descr="wave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Rectangle 2"/>
          <p:cNvSpPr>
            <a:spLocks noGrp="1" noChangeArrowheads="1"/>
          </p:cNvSpPr>
          <p:nvPr>
            <p:ph type="title"/>
          </p:nvPr>
        </p:nvSpPr>
        <p:spPr>
          <a:xfrm>
            <a:off x="228600" y="228600"/>
            <a:ext cx="7772400" cy="1143000"/>
          </a:xfrm>
        </p:spPr>
        <p:txBody>
          <a:bodyPr/>
          <a:lstStyle/>
          <a:p>
            <a:pPr eaLnBrk="1" hangingPunct="1"/>
            <a:r>
              <a:rPr lang="en-US"/>
              <a:t>  ______________ WAVES </a:t>
            </a:r>
          </a:p>
        </p:txBody>
      </p:sp>
      <p:sp>
        <p:nvSpPr>
          <p:cNvPr id="63493" name="Text Box 5"/>
          <p:cNvSpPr txBox="1">
            <a:spLocks noChangeArrowheads="1"/>
          </p:cNvSpPr>
          <p:nvPr/>
        </p:nvSpPr>
        <p:spPr bwMode="auto">
          <a:xfrm>
            <a:off x="990600" y="228600"/>
            <a:ext cx="4419600" cy="762000"/>
          </a:xfrm>
          <a:prstGeom prst="rect">
            <a:avLst/>
          </a:prstGeom>
          <a:solidFill>
            <a:srgbClr val="000080"/>
          </a:solidFill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400">
                <a:solidFill>
                  <a:srgbClr val="FF8AC6"/>
                </a:solidFill>
              </a:rPr>
              <a:t>L</a:t>
            </a:r>
            <a:r>
              <a:rPr lang="en-US" sz="4400">
                <a:solidFill>
                  <a:srgbClr val="9B1A08"/>
                </a:solidFill>
              </a:rPr>
              <a:t>ONGITUDINA</a:t>
            </a:r>
            <a:r>
              <a:rPr lang="en-US" sz="4400">
                <a:solidFill>
                  <a:srgbClr val="FF8AC6"/>
                </a:solidFill>
              </a:rPr>
              <a:t>L</a:t>
            </a:r>
            <a:endParaRPr lang="en-US"/>
          </a:p>
        </p:txBody>
      </p:sp>
      <p:sp>
        <p:nvSpPr>
          <p:cNvPr id="38915" name="Text Box 11"/>
          <p:cNvSpPr txBox="1">
            <a:spLocks noChangeArrowheads="1"/>
          </p:cNvSpPr>
          <p:nvPr/>
        </p:nvSpPr>
        <p:spPr bwMode="auto">
          <a:xfrm>
            <a:off x="228600" y="1447800"/>
            <a:ext cx="830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endParaRPr lang="en-US"/>
          </a:p>
        </p:txBody>
      </p:sp>
      <p:sp>
        <p:nvSpPr>
          <p:cNvPr id="38916" name="Rectangle 12"/>
          <p:cNvSpPr>
            <a:spLocks noGrp="1" noChangeArrowheads="1"/>
          </p:cNvSpPr>
          <p:nvPr>
            <p:ph type="body" idx="1"/>
          </p:nvPr>
        </p:nvSpPr>
        <p:spPr>
          <a:xfrm>
            <a:off x="381000" y="1295400"/>
            <a:ext cx="8534400" cy="4114800"/>
          </a:xfrm>
          <a:noFill/>
        </p:spPr>
        <p:txBody>
          <a:bodyPr/>
          <a:lstStyle/>
          <a:p>
            <a:pPr eaLnBrk="1" hangingPunct="1"/>
            <a:r>
              <a:rPr lang="en-US" sz="3600" dirty="0"/>
              <a:t>Motion of the _________ is _________ ( _____ direction) to wave </a:t>
            </a:r>
            <a:r>
              <a:rPr lang="en-US" sz="3600" dirty="0" smtClean="0"/>
              <a:t>direction</a:t>
            </a:r>
          </a:p>
          <a:p>
            <a:pPr lvl="1" eaLnBrk="1" hangingPunct="1"/>
            <a:r>
              <a:rPr lang="en-US" dirty="0" smtClean="0">
                <a:hlinkClick r:id="rId3"/>
              </a:rPr>
              <a:t>Surfs Up Dude Song!</a:t>
            </a:r>
            <a:endParaRPr lang="en-US" dirty="0"/>
          </a:p>
          <a:p>
            <a:pPr eaLnBrk="1" hangingPunct="1">
              <a:buFontTx/>
              <a:buNone/>
            </a:pPr>
            <a:endParaRPr lang="en-US" dirty="0"/>
          </a:p>
        </p:txBody>
      </p:sp>
      <p:sp>
        <p:nvSpPr>
          <p:cNvPr id="63501" name="Text Box 13"/>
          <p:cNvSpPr txBox="1">
            <a:spLocks noChangeArrowheads="1"/>
          </p:cNvSpPr>
          <p:nvPr/>
        </p:nvSpPr>
        <p:spPr bwMode="auto">
          <a:xfrm>
            <a:off x="990600" y="1828800"/>
            <a:ext cx="16764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600">
                <a:solidFill>
                  <a:srgbClr val="1F0F52"/>
                </a:solidFill>
              </a:rPr>
              <a:t>SAME</a:t>
            </a:r>
            <a:endParaRPr lang="en-US"/>
          </a:p>
        </p:txBody>
      </p:sp>
      <p:sp>
        <p:nvSpPr>
          <p:cNvPr id="63502" name="Text Box 14"/>
          <p:cNvSpPr txBox="1">
            <a:spLocks noChangeArrowheads="1"/>
          </p:cNvSpPr>
          <p:nvPr/>
        </p:nvSpPr>
        <p:spPr bwMode="auto">
          <a:xfrm>
            <a:off x="3657600" y="1295400"/>
            <a:ext cx="20574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600">
                <a:solidFill>
                  <a:srgbClr val="1F0F52"/>
                </a:solidFill>
              </a:rPr>
              <a:t>MEDIUM</a:t>
            </a:r>
            <a:endParaRPr lang="en-US"/>
          </a:p>
        </p:txBody>
      </p:sp>
      <p:sp>
        <p:nvSpPr>
          <p:cNvPr id="63503" name="Text Box 15"/>
          <p:cNvSpPr txBox="1">
            <a:spLocks noChangeArrowheads="1"/>
          </p:cNvSpPr>
          <p:nvPr/>
        </p:nvSpPr>
        <p:spPr bwMode="auto">
          <a:xfrm>
            <a:off x="6324600" y="1295400"/>
            <a:ext cx="25908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600">
                <a:solidFill>
                  <a:srgbClr val="1F0F52"/>
                </a:solidFill>
              </a:rPr>
              <a:t>PARA</a:t>
            </a:r>
            <a:r>
              <a:rPr lang="en-US" sz="3600">
                <a:solidFill>
                  <a:srgbClr val="FF8AC6"/>
                </a:solidFill>
              </a:rPr>
              <a:t>LL</a:t>
            </a:r>
            <a:r>
              <a:rPr lang="en-US" sz="3600">
                <a:solidFill>
                  <a:srgbClr val="1F0F52"/>
                </a:solidFill>
              </a:rPr>
              <a:t>EL</a:t>
            </a:r>
            <a:endParaRPr lang="en-US">
              <a:solidFill>
                <a:srgbClr val="9B1A08"/>
              </a:solidFill>
            </a:endParaRPr>
          </a:p>
        </p:txBody>
      </p:sp>
      <p:pic>
        <p:nvPicPr>
          <p:cNvPr id="38920" name="Picture 18" descr="longitudinalwave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828800" y="3041011"/>
            <a:ext cx="5638800" cy="3586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34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34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35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35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35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35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35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35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493" grpId="0" animBg="1"/>
      <p:bldP spid="63501" grpId="0"/>
      <p:bldP spid="63502" grpId="0"/>
      <p:bldP spid="6350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543" name="Picture 7" descr="speaker-diagram_op_800x351"/>
          <p:cNvPicPr>
            <a:picLocks noChangeAspect="1" noChangeArrowheads="1"/>
          </p:cNvPicPr>
          <p:nvPr/>
        </p:nvPicPr>
        <p:blipFill>
          <a:blip r:embed="rId3"/>
          <a:srcRect b="41026"/>
          <a:stretch>
            <a:fillRect/>
          </a:stretch>
        </p:blipFill>
        <p:spPr bwMode="auto">
          <a:xfrm>
            <a:off x="0" y="3048000"/>
            <a:ext cx="9144000" cy="2365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62" name="Text Box 9"/>
          <p:cNvSpPr txBox="1">
            <a:spLocks noChangeArrowheads="1"/>
          </p:cNvSpPr>
          <p:nvPr/>
        </p:nvSpPr>
        <p:spPr bwMode="auto">
          <a:xfrm>
            <a:off x="304800" y="304800"/>
            <a:ext cx="8686800" cy="1958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eaLnBrk="1" hangingPunct="1">
              <a:spcBef>
                <a:spcPct val="20000"/>
              </a:spcBef>
              <a:buFontTx/>
              <a:buChar char="•"/>
            </a:pPr>
            <a:r>
              <a:rPr lang="en-US" sz="3600"/>
              <a:t> Made of a series of ________________ </a:t>
            </a:r>
          </a:p>
          <a:p>
            <a:pPr eaLnBrk="1" hangingPunct="1">
              <a:spcBef>
                <a:spcPct val="20000"/>
              </a:spcBef>
            </a:pPr>
            <a:r>
              <a:rPr lang="en-US" sz="3600"/>
              <a:t>(</a:t>
            </a:r>
            <a:r>
              <a:rPr lang="ja-JP" altLang="en-US" sz="3600"/>
              <a:t>“</a:t>
            </a:r>
            <a:r>
              <a:rPr lang="en-US" altLang="ja-JP" sz="3600"/>
              <a:t>crowded</a:t>
            </a:r>
            <a:r>
              <a:rPr lang="ja-JP" altLang="en-US" sz="3600"/>
              <a:t>”</a:t>
            </a:r>
            <a:r>
              <a:rPr lang="en-US" altLang="ja-JP" sz="3600"/>
              <a:t> areas) and ______________ </a:t>
            </a:r>
          </a:p>
          <a:p>
            <a:pPr eaLnBrk="1" hangingPunct="1">
              <a:spcBef>
                <a:spcPct val="20000"/>
              </a:spcBef>
            </a:pPr>
            <a:r>
              <a:rPr lang="en-US" sz="3600"/>
              <a:t>(</a:t>
            </a:r>
            <a:r>
              <a:rPr lang="ja-JP" altLang="en-US" sz="3600"/>
              <a:t>“</a:t>
            </a:r>
            <a:r>
              <a:rPr lang="en-US" altLang="ja-JP" sz="3600"/>
              <a:t>less crowded</a:t>
            </a:r>
            <a:r>
              <a:rPr lang="ja-JP" altLang="en-US" sz="3600"/>
              <a:t>”</a:t>
            </a:r>
            <a:r>
              <a:rPr lang="en-US" altLang="ja-JP" sz="3600"/>
              <a:t> areas).</a:t>
            </a:r>
            <a:endParaRPr lang="en-US" sz="2800"/>
          </a:p>
        </p:txBody>
      </p:sp>
      <p:sp>
        <p:nvSpPr>
          <p:cNvPr id="65546" name="Text Box 10"/>
          <p:cNvSpPr txBox="1">
            <a:spLocks noChangeArrowheads="1"/>
          </p:cNvSpPr>
          <p:nvPr/>
        </p:nvSpPr>
        <p:spPr bwMode="auto">
          <a:xfrm>
            <a:off x="4800600" y="304800"/>
            <a:ext cx="39624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600">
                <a:solidFill>
                  <a:srgbClr val="1F0F52"/>
                </a:solidFill>
              </a:rPr>
              <a:t>COMPRESSIONS</a:t>
            </a:r>
            <a:endParaRPr lang="en-US"/>
          </a:p>
        </p:txBody>
      </p:sp>
      <p:sp>
        <p:nvSpPr>
          <p:cNvPr id="65547" name="Text Box 11"/>
          <p:cNvSpPr txBox="1">
            <a:spLocks noChangeArrowheads="1"/>
          </p:cNvSpPr>
          <p:nvPr/>
        </p:nvSpPr>
        <p:spPr bwMode="auto">
          <a:xfrm>
            <a:off x="4876800" y="990600"/>
            <a:ext cx="39624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600">
                <a:solidFill>
                  <a:srgbClr val="1F0F52"/>
                </a:solidFill>
              </a:rPr>
              <a:t> RAREFACTIONS</a:t>
            </a:r>
            <a:endParaRPr lang="en-US"/>
          </a:p>
        </p:txBody>
      </p:sp>
      <p:pic>
        <p:nvPicPr>
          <p:cNvPr id="65551" name="Picture 15" descr="longitudinal-waves-rarefaction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2286000"/>
            <a:ext cx="9144000" cy="420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55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55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55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55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55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655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546" grpId="0"/>
      <p:bldP spid="6554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5" name="Picture 12" descr="waves000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828800" y="0"/>
            <a:ext cx="5638800" cy="422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6" name="Text Box 13"/>
          <p:cNvSpPr txBox="1">
            <a:spLocks noChangeArrowheads="1"/>
          </p:cNvSpPr>
          <p:nvPr/>
        </p:nvSpPr>
        <p:spPr bwMode="auto">
          <a:xfrm>
            <a:off x="0" y="0"/>
            <a:ext cx="9144000" cy="1098550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 sz="6600">
                <a:solidFill>
                  <a:schemeClr val="tx2"/>
                </a:solidFill>
                <a:latin typeface="Lucida Calligraphy" pitchFamily="1" charset="0"/>
              </a:rPr>
              <a:t>TYPES OF WAVES</a:t>
            </a:r>
            <a:endParaRPr lang="en-US" sz="8000">
              <a:solidFill>
                <a:schemeClr val="tx2"/>
              </a:solidFill>
              <a:latin typeface="Lucida Calligraphy" pitchFamily="1" charset="0"/>
            </a:endParaRPr>
          </a:p>
        </p:txBody>
      </p:sp>
      <p:sp>
        <p:nvSpPr>
          <p:cNvPr id="6147" name="Text Box 14"/>
          <p:cNvSpPr txBox="1">
            <a:spLocks noChangeArrowheads="1"/>
          </p:cNvSpPr>
          <p:nvPr/>
        </p:nvSpPr>
        <p:spPr bwMode="auto">
          <a:xfrm>
            <a:off x="0" y="990600"/>
            <a:ext cx="9144000" cy="762000"/>
          </a:xfrm>
          <a:prstGeom prst="rect">
            <a:avLst/>
          </a:prstGeom>
          <a:solidFill>
            <a:srgbClr val="33CCCC"/>
          </a:solidFill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400"/>
              <a:t>Chapter 15, Section 1, pp 505-513</a:t>
            </a:r>
            <a:endParaRPr lang="en-US"/>
          </a:p>
        </p:txBody>
      </p:sp>
      <p:pic>
        <p:nvPicPr>
          <p:cNvPr id="6148" name="Picture 15" descr="visible_spectrum_waves_bi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3981450"/>
            <a:ext cx="5181600" cy="287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64" name="Picture 1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2038" y="4016375"/>
            <a:ext cx="4267200" cy="284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/>
              <a:t/>
            </a:r>
            <a:br>
              <a:rPr lang="en-US"/>
            </a:br>
            <a:endParaRPr lang="en-US"/>
          </a:p>
        </p:txBody>
      </p:sp>
      <p:pic>
        <p:nvPicPr>
          <p:cNvPr id="43010" name="Picture 4" descr="wav-t-lo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524000"/>
            <a:ext cx="9144000" cy="4514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3011" name="Text Box 6"/>
          <p:cNvSpPr txBox="1">
            <a:spLocks noChangeArrowheads="1"/>
          </p:cNvSpPr>
          <p:nvPr/>
        </p:nvSpPr>
        <p:spPr bwMode="auto">
          <a:xfrm>
            <a:off x="457200" y="381000"/>
            <a:ext cx="8229600" cy="762000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4400">
                <a:solidFill>
                  <a:schemeClr val="tx2"/>
                </a:solidFill>
              </a:rPr>
              <a:t>Compressions and rarefactions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Text Box 6"/>
          <p:cNvSpPr txBox="1">
            <a:spLocks noChangeArrowheads="1"/>
          </p:cNvSpPr>
          <p:nvPr/>
        </p:nvSpPr>
        <p:spPr bwMode="auto">
          <a:xfrm>
            <a:off x="152400" y="228600"/>
            <a:ext cx="8839200" cy="641350"/>
          </a:xfrm>
          <a:prstGeom prst="rect">
            <a:avLst/>
          </a:prstGeom>
          <a:solidFill>
            <a:srgbClr val="00FF00"/>
          </a:solidFill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3600"/>
              <a:t>EXAMPLES OF LONGITUDINAL WAVES </a:t>
            </a:r>
            <a:endParaRPr lang="en-US"/>
          </a:p>
        </p:txBody>
      </p:sp>
      <p:sp>
        <p:nvSpPr>
          <p:cNvPr id="45058" name="Text Box 7"/>
          <p:cNvSpPr txBox="1">
            <a:spLocks noChangeArrowheads="1"/>
          </p:cNvSpPr>
          <p:nvPr/>
        </p:nvSpPr>
        <p:spPr bwMode="auto">
          <a:xfrm>
            <a:off x="228600" y="1219200"/>
            <a:ext cx="4800600" cy="701675"/>
          </a:xfrm>
          <a:prstGeom prst="rect">
            <a:avLst/>
          </a:prstGeom>
          <a:solidFill>
            <a:srgbClr val="FF00FF"/>
          </a:solidFill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000"/>
              <a:t>1.  SOUND WAVES</a:t>
            </a:r>
            <a:endParaRPr lang="en-US"/>
          </a:p>
        </p:txBody>
      </p:sp>
      <p:pic>
        <p:nvPicPr>
          <p:cNvPr id="45059" name="Picture 9" descr="Loudspkr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67200" y="2438400"/>
            <a:ext cx="4876800" cy="3659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5060" name="Picture 10" descr="7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3048000"/>
            <a:ext cx="3443288" cy="237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8859" name="Picture 11" descr="longipatm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590800" y="2043113"/>
            <a:ext cx="6553200" cy="4814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/>
          <p:cNvSpPr txBox="1"/>
          <p:nvPr/>
        </p:nvSpPr>
        <p:spPr>
          <a:xfrm>
            <a:off x="5257800" y="1143000"/>
            <a:ext cx="350520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hlinkClick r:id="rId6"/>
              </a:rPr>
              <a:t>Sound is a VIBE!</a:t>
            </a:r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88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5" name="Picture 4" descr="tfl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295400"/>
            <a:ext cx="9144000" cy="4259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3" name="Picture 4" descr="image001"/>
          <p:cNvPicPr>
            <a:picLocks noChangeAspect="1" noChangeArrowheads="1"/>
          </p:cNvPicPr>
          <p:nvPr/>
        </p:nvPicPr>
        <p:blipFill>
          <a:blip r:embed="rId3"/>
          <a:srcRect b="12500"/>
          <a:stretch>
            <a:fillRect/>
          </a:stretch>
        </p:blipFill>
        <p:spPr bwMode="auto">
          <a:xfrm>
            <a:off x="0" y="2209800"/>
            <a:ext cx="9144000" cy="400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9638" name="Text Box 6"/>
          <p:cNvSpPr txBox="1">
            <a:spLocks noChangeArrowheads="1"/>
          </p:cNvSpPr>
          <p:nvPr/>
        </p:nvSpPr>
        <p:spPr bwMode="auto">
          <a:xfrm>
            <a:off x="1143000" y="533400"/>
            <a:ext cx="6858000" cy="1190625"/>
          </a:xfrm>
          <a:prstGeom prst="rect">
            <a:avLst/>
          </a:prstGeom>
          <a:solidFill>
            <a:srgbClr val="FF00FF"/>
          </a:solidFill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3600" b="1">
                <a:solidFill>
                  <a:srgbClr val="170728"/>
                </a:solidFill>
              </a:rPr>
              <a:t>2.  PRIMARY (P) WAVES OF EARTHQUAKES</a:t>
            </a:r>
            <a:endParaRPr lang="en-US" sz="360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96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96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96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963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963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963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963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963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963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963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963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638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1" name="Rectangle 5"/>
          <p:cNvSpPr>
            <a:spLocks noGrp="1" noChangeArrowheads="1"/>
          </p:cNvSpPr>
          <p:nvPr>
            <p:ph type="title"/>
          </p:nvPr>
        </p:nvSpPr>
        <p:spPr>
          <a:xfrm>
            <a:off x="228600" y="228600"/>
            <a:ext cx="7772400" cy="1143000"/>
          </a:xfrm>
          <a:noFill/>
        </p:spPr>
        <p:txBody>
          <a:bodyPr/>
          <a:lstStyle/>
          <a:p>
            <a:pPr algn="l" eaLnBrk="1" hangingPunct="1"/>
            <a:r>
              <a:rPr lang="en-US"/>
              <a:t>     __________ WAVES </a:t>
            </a:r>
          </a:p>
        </p:txBody>
      </p:sp>
      <p:sp>
        <p:nvSpPr>
          <p:cNvPr id="60422" name="Text Box 6"/>
          <p:cNvSpPr txBox="1">
            <a:spLocks noChangeArrowheads="1"/>
          </p:cNvSpPr>
          <p:nvPr/>
        </p:nvSpPr>
        <p:spPr bwMode="auto">
          <a:xfrm>
            <a:off x="1219200" y="228600"/>
            <a:ext cx="2971800" cy="762000"/>
          </a:xfrm>
          <a:prstGeom prst="rect">
            <a:avLst/>
          </a:prstGeom>
          <a:solidFill>
            <a:srgbClr val="000080"/>
          </a:solidFill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400">
                <a:solidFill>
                  <a:srgbClr val="9B1A08"/>
                </a:solidFill>
              </a:rPr>
              <a:t>SURFACE</a:t>
            </a:r>
            <a:endParaRPr lang="en-US"/>
          </a:p>
        </p:txBody>
      </p:sp>
      <p:sp>
        <p:nvSpPr>
          <p:cNvPr id="51203" name="Text Box 7"/>
          <p:cNvSpPr txBox="1">
            <a:spLocks noChangeArrowheads="1"/>
          </p:cNvSpPr>
          <p:nvPr/>
        </p:nvSpPr>
        <p:spPr bwMode="auto">
          <a:xfrm>
            <a:off x="152400" y="1447800"/>
            <a:ext cx="8839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endParaRPr lang="en-US"/>
          </a:p>
        </p:txBody>
      </p:sp>
      <p:sp>
        <p:nvSpPr>
          <p:cNvPr id="51204" name="Text Box 8"/>
          <p:cNvSpPr txBox="1">
            <a:spLocks noChangeArrowheads="1"/>
          </p:cNvSpPr>
          <p:nvPr/>
        </p:nvSpPr>
        <p:spPr bwMode="auto">
          <a:xfrm>
            <a:off x="304800" y="1143000"/>
            <a:ext cx="8382000" cy="173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  <a:buFontTx/>
              <a:buChar char="•"/>
            </a:pPr>
            <a:r>
              <a:rPr lang="en-US" sz="3600"/>
              <a:t> motion of the medium is </a:t>
            </a:r>
            <a:r>
              <a:rPr lang="en-US" sz="3600" u="sng"/>
              <a:t>perpendicular </a:t>
            </a:r>
            <a:r>
              <a:rPr lang="en-US" sz="3600"/>
              <a:t>and </a:t>
            </a:r>
            <a:r>
              <a:rPr lang="en-US" sz="3600" u="sng"/>
              <a:t>parallel</a:t>
            </a:r>
            <a:r>
              <a:rPr lang="en-US" sz="3600"/>
              <a:t> to the energy to produce an overall __________ motion</a:t>
            </a:r>
            <a:endParaRPr lang="en-US"/>
          </a:p>
        </p:txBody>
      </p:sp>
      <p:sp>
        <p:nvSpPr>
          <p:cNvPr id="60425" name="Text Box 9"/>
          <p:cNvSpPr txBox="1">
            <a:spLocks noChangeArrowheads="1"/>
          </p:cNvSpPr>
          <p:nvPr/>
        </p:nvSpPr>
        <p:spPr bwMode="auto">
          <a:xfrm>
            <a:off x="1905000" y="2209800"/>
            <a:ext cx="32766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600">
                <a:solidFill>
                  <a:srgbClr val="1F0F52"/>
                </a:solidFill>
              </a:rPr>
              <a:t>CIRCULAR</a:t>
            </a:r>
            <a:endParaRPr lang="en-US"/>
          </a:p>
        </p:txBody>
      </p:sp>
      <p:pic>
        <p:nvPicPr>
          <p:cNvPr id="51206" name="Picture 10" descr="wave_animation1"/>
          <p:cNvPicPr>
            <a:picLocks noChangeAspect="1" noChangeArrowheads="1"/>
          </p:cNvPicPr>
          <p:nvPr/>
        </p:nvPicPr>
        <p:blipFill>
          <a:blip r:embed="rId3"/>
          <a:srcRect t="8000"/>
          <a:stretch>
            <a:fillRect/>
          </a:stretch>
        </p:blipFill>
        <p:spPr bwMode="auto">
          <a:xfrm>
            <a:off x="914400" y="3695700"/>
            <a:ext cx="7391400" cy="3162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07" name="Text Box 11"/>
          <p:cNvSpPr txBox="1">
            <a:spLocks noChangeArrowheads="1"/>
          </p:cNvSpPr>
          <p:nvPr/>
        </p:nvSpPr>
        <p:spPr bwMode="auto">
          <a:xfrm>
            <a:off x="304800" y="2971800"/>
            <a:ext cx="86106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  <a:buFontTx/>
              <a:buChar char="•"/>
            </a:pPr>
            <a:r>
              <a:rPr lang="en-US" sz="3200"/>
              <a:t> occur at the boundary of two different media</a:t>
            </a:r>
            <a:endParaRPr lang="en-US"/>
          </a:p>
        </p:txBody>
      </p:sp>
      <p:pic>
        <p:nvPicPr>
          <p:cNvPr id="60429" name="Picture 13" descr="wave-particles"/>
          <p:cNvPicPr>
            <a:picLocks noChangeAspect="1" noChangeArrowheads="1"/>
          </p:cNvPicPr>
          <p:nvPr/>
        </p:nvPicPr>
        <p:blipFill>
          <a:blip r:embed="rId4"/>
          <a:srcRect t="59715"/>
          <a:stretch>
            <a:fillRect/>
          </a:stretch>
        </p:blipFill>
        <p:spPr bwMode="auto">
          <a:xfrm>
            <a:off x="914400" y="3657600"/>
            <a:ext cx="7391400" cy="32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04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04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604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604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422" grpId="0" animBg="1"/>
      <p:bldP spid="6042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Text Box 5"/>
          <p:cNvSpPr txBox="1">
            <a:spLocks noChangeArrowheads="1"/>
          </p:cNvSpPr>
          <p:nvPr/>
        </p:nvSpPr>
        <p:spPr bwMode="auto">
          <a:xfrm>
            <a:off x="0" y="152400"/>
            <a:ext cx="91440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3600"/>
              <a:t>THE NATURE OF WAVES…</a:t>
            </a:r>
            <a:endParaRPr lang="en-US"/>
          </a:p>
        </p:txBody>
      </p:sp>
      <p:pic>
        <p:nvPicPr>
          <p:cNvPr id="2" name="15.1 nature of waves video.mo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914400" y="838200"/>
            <a:ext cx="7162800" cy="5372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Text Box 11"/>
          <p:cNvSpPr txBox="1">
            <a:spLocks noChangeArrowheads="1"/>
          </p:cNvSpPr>
          <p:nvPr/>
        </p:nvSpPr>
        <p:spPr bwMode="auto">
          <a:xfrm>
            <a:off x="381000" y="381000"/>
            <a:ext cx="77724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400">
                <a:solidFill>
                  <a:schemeClr val="tx2"/>
                </a:solidFill>
              </a:rPr>
              <a:t>I.  What is a wave?</a:t>
            </a:r>
          </a:p>
        </p:txBody>
      </p:sp>
      <p:sp>
        <p:nvSpPr>
          <p:cNvPr id="3084" name="Text Box 12"/>
          <p:cNvSpPr txBox="1">
            <a:spLocks noChangeArrowheads="1"/>
          </p:cNvSpPr>
          <p:nvPr/>
        </p:nvSpPr>
        <p:spPr bwMode="auto">
          <a:xfrm>
            <a:off x="228600" y="1143000"/>
            <a:ext cx="8458200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  <a:buFontTx/>
              <a:buChar char="•"/>
            </a:pPr>
            <a:r>
              <a:rPr lang="en-US" sz="3200" dirty="0"/>
              <a:t> a traveling ______________ that carries _________ from one place to another</a:t>
            </a:r>
            <a:r>
              <a:rPr lang="en-US" sz="3200" dirty="0" smtClean="0"/>
              <a:t>.</a:t>
            </a:r>
          </a:p>
          <a:p>
            <a:pPr lvl="1">
              <a:spcBef>
                <a:spcPct val="50000"/>
              </a:spcBef>
              <a:buFontTx/>
              <a:buChar char="•"/>
            </a:pPr>
            <a:r>
              <a:rPr lang="en-US" sz="3200" dirty="0" smtClean="0">
                <a:hlinkClick r:id="rId3"/>
              </a:rPr>
              <a:t>0o0o0o baby I love your wave...</a:t>
            </a:r>
            <a:endParaRPr lang="en-US" sz="3200" dirty="0" smtClean="0"/>
          </a:p>
        </p:txBody>
      </p:sp>
      <p:sp>
        <p:nvSpPr>
          <p:cNvPr id="3085" name="Text Box 13"/>
          <p:cNvSpPr txBox="1">
            <a:spLocks noChangeArrowheads="1"/>
          </p:cNvSpPr>
          <p:nvPr/>
        </p:nvSpPr>
        <p:spPr bwMode="auto">
          <a:xfrm>
            <a:off x="2590800" y="1143000"/>
            <a:ext cx="32004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>
                <a:solidFill>
                  <a:srgbClr val="1F0F52"/>
                </a:solidFill>
              </a:rPr>
              <a:t>DISTURBANCE</a:t>
            </a:r>
            <a:endParaRPr lang="en-US"/>
          </a:p>
        </p:txBody>
      </p:sp>
      <p:sp>
        <p:nvSpPr>
          <p:cNvPr id="3086" name="Text Box 14"/>
          <p:cNvSpPr txBox="1">
            <a:spLocks noChangeArrowheads="1"/>
          </p:cNvSpPr>
          <p:nvPr/>
        </p:nvSpPr>
        <p:spPr bwMode="auto">
          <a:xfrm>
            <a:off x="381000" y="1600200"/>
            <a:ext cx="23622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>
                <a:solidFill>
                  <a:srgbClr val="1F0F52"/>
                </a:solidFill>
              </a:rPr>
              <a:t>ENERGY</a:t>
            </a:r>
            <a:endParaRPr lang="en-US">
              <a:solidFill>
                <a:srgbClr val="A30001"/>
              </a:solidFill>
            </a:endParaRPr>
          </a:p>
        </p:txBody>
      </p:sp>
      <p:sp>
        <p:nvSpPr>
          <p:cNvPr id="3087" name="Text Box 15"/>
          <p:cNvSpPr txBox="1">
            <a:spLocks noChangeArrowheads="1"/>
          </p:cNvSpPr>
          <p:nvPr/>
        </p:nvSpPr>
        <p:spPr bwMode="auto">
          <a:xfrm>
            <a:off x="457200" y="2895600"/>
            <a:ext cx="84582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/>
              <a:t>Ex: _________________________________</a:t>
            </a:r>
          </a:p>
        </p:txBody>
      </p:sp>
      <p:sp>
        <p:nvSpPr>
          <p:cNvPr id="3089" name="Text Box 17"/>
          <p:cNvSpPr txBox="1">
            <a:spLocks noChangeArrowheads="1"/>
          </p:cNvSpPr>
          <p:nvPr/>
        </p:nvSpPr>
        <p:spPr bwMode="auto">
          <a:xfrm>
            <a:off x="1219200" y="2895600"/>
            <a:ext cx="76200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 dirty="0">
                <a:solidFill>
                  <a:srgbClr val="1F0F52"/>
                </a:solidFill>
              </a:rPr>
              <a:t>Ocean, microwaves, sound, light, radio…</a:t>
            </a:r>
            <a:endParaRPr lang="en-US" dirty="0">
              <a:solidFill>
                <a:srgbClr val="1F0F52"/>
              </a:solidFill>
            </a:endParaRPr>
          </a:p>
        </p:txBody>
      </p:sp>
      <p:pic>
        <p:nvPicPr>
          <p:cNvPr id="8199" name="Picture 24" descr="water_drop_causing_a_ripple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81200" y="3557588"/>
            <a:ext cx="4876800" cy="3300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500"/>
                                        <p:tgtEl>
                                          <p:spTgt spid="30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30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0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0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0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0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84" grpId="0"/>
      <p:bldP spid="3085" grpId="0"/>
      <p:bldP spid="3086" grpId="0"/>
      <p:bldP spid="3087" grpId="0"/>
      <p:bldP spid="308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1" name="Picture 5" descr="Motion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9600" y="0"/>
            <a:ext cx="35814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12" name="Text Box 16"/>
          <p:cNvSpPr txBox="1">
            <a:spLocks noChangeArrowheads="1"/>
          </p:cNvSpPr>
          <p:nvPr/>
        </p:nvSpPr>
        <p:spPr bwMode="auto">
          <a:xfrm>
            <a:off x="4419600" y="914400"/>
            <a:ext cx="4495800" cy="3387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  <a:buFontTx/>
              <a:buChar char="•"/>
            </a:pPr>
            <a:r>
              <a:rPr lang="en-US" sz="3600"/>
              <a:t> Moves ________… not _______         *matter and objects </a:t>
            </a:r>
            <a:r>
              <a:rPr lang="ja-JP" altLang="en-US" sz="3600"/>
              <a:t>“</a:t>
            </a:r>
            <a:r>
              <a:rPr lang="en-US" altLang="ja-JP" sz="3600"/>
              <a:t>bob up and down</a:t>
            </a:r>
            <a:r>
              <a:rPr lang="ja-JP" altLang="en-US" sz="3600"/>
              <a:t>”</a:t>
            </a:r>
            <a:r>
              <a:rPr lang="en-US" altLang="ja-JP" sz="3600"/>
              <a:t> as the wave passes by…</a:t>
            </a:r>
            <a:endParaRPr lang="en-US" sz="3200"/>
          </a:p>
        </p:txBody>
      </p:sp>
      <p:sp>
        <p:nvSpPr>
          <p:cNvPr id="4113" name="Text Box 17"/>
          <p:cNvSpPr txBox="1">
            <a:spLocks noChangeArrowheads="1"/>
          </p:cNvSpPr>
          <p:nvPr/>
        </p:nvSpPr>
        <p:spPr bwMode="auto">
          <a:xfrm>
            <a:off x="6172200" y="914400"/>
            <a:ext cx="19812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>
                <a:solidFill>
                  <a:srgbClr val="1F0F52"/>
                </a:solidFill>
              </a:rPr>
              <a:t>ENERGY</a:t>
            </a:r>
            <a:endParaRPr lang="en-US">
              <a:solidFill>
                <a:srgbClr val="1F0F52"/>
              </a:solidFill>
            </a:endParaRPr>
          </a:p>
        </p:txBody>
      </p:sp>
      <p:sp>
        <p:nvSpPr>
          <p:cNvPr id="4114" name="Text Box 18"/>
          <p:cNvSpPr txBox="1">
            <a:spLocks noChangeArrowheads="1"/>
          </p:cNvSpPr>
          <p:nvPr/>
        </p:nvSpPr>
        <p:spPr bwMode="auto">
          <a:xfrm>
            <a:off x="5257800" y="1524000"/>
            <a:ext cx="19050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>
                <a:solidFill>
                  <a:srgbClr val="1F0F52"/>
                </a:solidFill>
              </a:rPr>
              <a:t>MATTER</a:t>
            </a:r>
            <a:endParaRPr lang="en-US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4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4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12" grpId="0"/>
      <p:bldP spid="4113" grpId="0"/>
      <p:bldP spid="411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89" name="Picture 4" descr="tsunami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4568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90" name="Text Box 5"/>
          <p:cNvSpPr txBox="1">
            <a:spLocks noChangeArrowheads="1"/>
          </p:cNvSpPr>
          <p:nvPr/>
        </p:nvSpPr>
        <p:spPr bwMode="auto">
          <a:xfrm>
            <a:off x="1676400" y="1600200"/>
            <a:ext cx="3886200" cy="173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3600"/>
              <a:t>Tsunamis travel outward in all directions</a:t>
            </a:r>
            <a:endParaRPr lang="en-US"/>
          </a:p>
        </p:txBody>
      </p:sp>
      <p:pic>
        <p:nvPicPr>
          <p:cNvPr id="12291" name="Picture 6" descr="chile-earthquake-tsunami-map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800600" y="3433763"/>
            <a:ext cx="4343400" cy="3424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01" name="Picture 9" descr="2001861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3502025"/>
            <a:ext cx="9144000" cy="3355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202" name="Text Box 10"/>
          <p:cNvSpPr txBox="1">
            <a:spLocks noChangeArrowheads="1"/>
          </p:cNvSpPr>
          <p:nvPr/>
        </p:nvSpPr>
        <p:spPr bwMode="auto">
          <a:xfrm>
            <a:off x="304800" y="1981200"/>
            <a:ext cx="85344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  <a:buFontTx/>
              <a:buChar char="•"/>
            </a:pPr>
            <a:r>
              <a:rPr lang="en-US" sz="3200"/>
              <a:t>All phases of matter (______, ______, ____) may allow waves to travel through them.</a:t>
            </a:r>
            <a:endParaRPr lang="en-US" sz="2800"/>
          </a:p>
        </p:txBody>
      </p:sp>
      <p:sp>
        <p:nvSpPr>
          <p:cNvPr id="14339" name="Text Box 11"/>
          <p:cNvSpPr txBox="1">
            <a:spLocks noChangeArrowheads="1"/>
          </p:cNvSpPr>
          <p:nvPr/>
        </p:nvSpPr>
        <p:spPr bwMode="auto">
          <a:xfrm>
            <a:off x="304800" y="381000"/>
            <a:ext cx="8839200" cy="968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eaLnBrk="1" hangingPunct="1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3200"/>
              <a:t>The matter through which a wave travels is called a ________ (pl = ______)</a:t>
            </a:r>
            <a:endParaRPr lang="en-US" sz="2800"/>
          </a:p>
        </p:txBody>
      </p:sp>
      <p:sp>
        <p:nvSpPr>
          <p:cNvPr id="8204" name="Text Box 12"/>
          <p:cNvSpPr txBox="1">
            <a:spLocks noChangeArrowheads="1"/>
          </p:cNvSpPr>
          <p:nvPr/>
        </p:nvSpPr>
        <p:spPr bwMode="auto">
          <a:xfrm>
            <a:off x="1905000" y="762000"/>
            <a:ext cx="19812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>
                <a:solidFill>
                  <a:srgbClr val="0A440C"/>
                </a:solidFill>
              </a:rPr>
              <a:t>MEDIUM</a:t>
            </a:r>
            <a:endParaRPr lang="en-US"/>
          </a:p>
        </p:txBody>
      </p:sp>
      <p:sp>
        <p:nvSpPr>
          <p:cNvPr id="8205" name="Text Box 13"/>
          <p:cNvSpPr txBox="1">
            <a:spLocks noChangeArrowheads="1"/>
          </p:cNvSpPr>
          <p:nvPr/>
        </p:nvSpPr>
        <p:spPr bwMode="auto">
          <a:xfrm>
            <a:off x="4648200" y="762000"/>
            <a:ext cx="19050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>
                <a:solidFill>
                  <a:srgbClr val="0A440C"/>
                </a:solidFill>
              </a:rPr>
              <a:t>MEDIA</a:t>
            </a:r>
            <a:endParaRPr lang="en-US"/>
          </a:p>
        </p:txBody>
      </p:sp>
      <p:sp>
        <p:nvSpPr>
          <p:cNvPr id="8206" name="Text Box 14"/>
          <p:cNvSpPr txBox="1">
            <a:spLocks noChangeArrowheads="1"/>
          </p:cNvSpPr>
          <p:nvPr/>
        </p:nvSpPr>
        <p:spPr bwMode="auto">
          <a:xfrm>
            <a:off x="4343400" y="1981200"/>
            <a:ext cx="4267200" cy="1127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>
                <a:solidFill>
                  <a:srgbClr val="0A440C"/>
                </a:solidFill>
              </a:rPr>
              <a:t>SOLID</a:t>
            </a:r>
            <a:r>
              <a:rPr lang="en-US" sz="3200">
                <a:solidFill>
                  <a:srgbClr val="170599"/>
                </a:solidFill>
              </a:rPr>
              <a:t>   </a:t>
            </a:r>
            <a:r>
              <a:rPr lang="en-US" sz="3200">
                <a:solidFill>
                  <a:srgbClr val="0A440C"/>
                </a:solidFill>
              </a:rPr>
              <a:t>LIQUID</a:t>
            </a:r>
            <a:r>
              <a:rPr lang="en-US" sz="3200">
                <a:solidFill>
                  <a:srgbClr val="170599"/>
                </a:solidFill>
              </a:rPr>
              <a:t>  </a:t>
            </a:r>
            <a:r>
              <a:rPr lang="en-US" sz="3200">
                <a:solidFill>
                  <a:srgbClr val="0A440C"/>
                </a:solidFill>
              </a:rPr>
              <a:t>GAS</a:t>
            </a:r>
            <a:endParaRPr lang="en-US">
              <a:solidFill>
                <a:srgbClr val="A30001"/>
              </a:solidFill>
            </a:endParaRPr>
          </a:p>
          <a:p>
            <a:pPr>
              <a:spcBef>
                <a:spcPct val="50000"/>
              </a:spcBef>
            </a:pPr>
            <a:endParaRPr lang="en-US">
              <a:solidFill>
                <a:srgbClr val="A30001"/>
              </a:solidFill>
            </a:endParaRPr>
          </a:p>
        </p:txBody>
      </p:sp>
      <p:sp>
        <p:nvSpPr>
          <p:cNvPr id="8208" name="Text Box 16"/>
          <p:cNvSpPr txBox="1">
            <a:spLocks noChangeArrowheads="1"/>
          </p:cNvSpPr>
          <p:nvPr/>
        </p:nvSpPr>
        <p:spPr bwMode="auto">
          <a:xfrm>
            <a:off x="228600" y="3200400"/>
            <a:ext cx="2362200" cy="579438"/>
          </a:xfrm>
          <a:prstGeom prst="rect">
            <a:avLst/>
          </a:prstGeom>
          <a:solidFill>
            <a:srgbClr val="00FF00"/>
          </a:solidFill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3200" b="1"/>
              <a:t>SOLID</a:t>
            </a:r>
            <a:endParaRPr lang="en-US"/>
          </a:p>
        </p:txBody>
      </p:sp>
      <p:sp>
        <p:nvSpPr>
          <p:cNvPr id="8210" name="Text Box 18"/>
          <p:cNvSpPr txBox="1">
            <a:spLocks noChangeArrowheads="1"/>
          </p:cNvSpPr>
          <p:nvPr/>
        </p:nvSpPr>
        <p:spPr bwMode="auto">
          <a:xfrm>
            <a:off x="3200400" y="3200400"/>
            <a:ext cx="2362200" cy="579438"/>
          </a:xfrm>
          <a:prstGeom prst="rect">
            <a:avLst/>
          </a:prstGeom>
          <a:solidFill>
            <a:srgbClr val="00FF00"/>
          </a:solidFill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3200" b="1"/>
              <a:t>LIQUID</a:t>
            </a:r>
            <a:endParaRPr lang="en-US"/>
          </a:p>
        </p:txBody>
      </p:sp>
      <p:sp>
        <p:nvSpPr>
          <p:cNvPr id="8211" name="Text Box 19"/>
          <p:cNvSpPr txBox="1">
            <a:spLocks noChangeArrowheads="1"/>
          </p:cNvSpPr>
          <p:nvPr/>
        </p:nvSpPr>
        <p:spPr bwMode="auto">
          <a:xfrm>
            <a:off x="6324600" y="3200400"/>
            <a:ext cx="2362200" cy="579438"/>
          </a:xfrm>
          <a:prstGeom prst="rect">
            <a:avLst/>
          </a:prstGeom>
          <a:solidFill>
            <a:srgbClr val="00FF00"/>
          </a:solidFill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3200" b="1"/>
              <a:t>GAS</a:t>
            </a:r>
            <a:endParaRPr lang="en-US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2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2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2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2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2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2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2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2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1" dur="500"/>
                                        <p:tgtEl>
                                          <p:spTgt spid="8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500"/>
                                        <p:tgtEl>
                                          <p:spTgt spid="8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1" dur="500"/>
                                        <p:tgtEl>
                                          <p:spTgt spid="8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6" dur="500"/>
                                        <p:tgtEl>
                                          <p:spTgt spid="82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02" grpId="0"/>
      <p:bldP spid="8204" grpId="0"/>
      <p:bldP spid="8205" grpId="0"/>
      <p:bldP spid="8206" grpId="0"/>
      <p:bldP spid="8208" grpId="0" animBg="1"/>
      <p:bldP spid="8210" grpId="0" animBg="1"/>
      <p:bldP spid="821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62" name="Text Box 10"/>
          <p:cNvSpPr txBox="1">
            <a:spLocks noChangeArrowheads="1"/>
          </p:cNvSpPr>
          <p:nvPr/>
        </p:nvSpPr>
        <p:spPr bwMode="auto">
          <a:xfrm>
            <a:off x="4953000" y="457200"/>
            <a:ext cx="28194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>
                <a:solidFill>
                  <a:srgbClr val="0A440C"/>
                </a:solidFill>
              </a:rPr>
              <a:t>VIBRATIONS</a:t>
            </a:r>
            <a:endParaRPr lang="en-US"/>
          </a:p>
        </p:txBody>
      </p:sp>
      <p:sp>
        <p:nvSpPr>
          <p:cNvPr id="16386" name="Text Box 15"/>
          <p:cNvSpPr txBox="1">
            <a:spLocks noChangeArrowheads="1"/>
          </p:cNvSpPr>
          <p:nvPr/>
        </p:nvSpPr>
        <p:spPr bwMode="auto">
          <a:xfrm>
            <a:off x="304800" y="762000"/>
            <a:ext cx="8382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endParaRPr lang="en-US"/>
          </a:p>
        </p:txBody>
      </p:sp>
      <p:sp>
        <p:nvSpPr>
          <p:cNvPr id="16387" name="Rectangle 16"/>
          <p:cNvSpPr>
            <a:spLocks noChangeArrowheads="1"/>
          </p:cNvSpPr>
          <p:nvPr/>
        </p:nvSpPr>
        <p:spPr bwMode="auto">
          <a:xfrm>
            <a:off x="457200" y="533400"/>
            <a:ext cx="8229600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marL="342900" indent="-342900" eaLnBrk="1" hangingPunct="1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3200"/>
              <a:t>Waves are caused by ____________</a:t>
            </a:r>
          </a:p>
          <a:p>
            <a:pPr marL="342900" indent="-342900" eaLnBrk="1" hangingPunct="1">
              <a:lnSpc>
                <a:spcPct val="90000"/>
              </a:lnSpc>
              <a:spcBef>
                <a:spcPct val="20000"/>
              </a:spcBef>
            </a:pPr>
            <a:r>
              <a:rPr lang="en-US" sz="3200"/>
              <a:t>Ex: _______________________________</a:t>
            </a:r>
          </a:p>
          <a:p>
            <a:pPr marL="342900" indent="-342900" eaLnBrk="1" hangingPunct="1">
              <a:lnSpc>
                <a:spcPct val="90000"/>
              </a:lnSpc>
              <a:spcBef>
                <a:spcPct val="20000"/>
              </a:spcBef>
            </a:pPr>
            <a:r>
              <a:rPr lang="en-US" sz="3200"/>
              <a:t>_________________________________</a:t>
            </a:r>
            <a:endParaRPr lang="en-US" sz="2800"/>
          </a:p>
        </p:txBody>
      </p:sp>
      <p:sp>
        <p:nvSpPr>
          <p:cNvPr id="23571" name="Rectangle 19"/>
          <p:cNvSpPr>
            <a:spLocks noChangeArrowheads="1"/>
          </p:cNvSpPr>
          <p:nvPr/>
        </p:nvSpPr>
        <p:spPr bwMode="auto">
          <a:xfrm>
            <a:off x="685800" y="1524000"/>
            <a:ext cx="689292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3200">
                <a:solidFill>
                  <a:srgbClr val="0A440C"/>
                </a:solidFill>
              </a:rPr>
              <a:t>earthquakes, electrons, lips (trumpet)</a:t>
            </a:r>
            <a:endParaRPr lang="en-US" sz="3200">
              <a:solidFill>
                <a:srgbClr val="170728"/>
              </a:solidFill>
            </a:endParaRPr>
          </a:p>
        </p:txBody>
      </p:sp>
      <p:pic>
        <p:nvPicPr>
          <p:cNvPr id="16389" name="Picture 20" descr="06_Hurricane_Harbor_wave_pool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24000" y="2171700"/>
            <a:ext cx="6248400" cy="468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73" name="Text Box 21"/>
          <p:cNvSpPr txBox="1">
            <a:spLocks noChangeArrowheads="1"/>
          </p:cNvSpPr>
          <p:nvPr/>
        </p:nvSpPr>
        <p:spPr bwMode="auto">
          <a:xfrm>
            <a:off x="1295400" y="990600"/>
            <a:ext cx="73152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>
                <a:solidFill>
                  <a:srgbClr val="0A440C"/>
                </a:solidFill>
              </a:rPr>
              <a:t>Wave tanks, vocal cords, guitar strings,</a:t>
            </a:r>
            <a:r>
              <a:rPr lang="en-US" sz="3200">
                <a:solidFill>
                  <a:srgbClr val="170728"/>
                </a:solidFill>
              </a:rPr>
              <a:t> </a:t>
            </a:r>
            <a:endParaRPr lang="en-US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35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35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35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356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356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356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356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356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356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356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356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35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35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35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35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62" grpId="0"/>
      <p:bldP spid="23571" grpId="0"/>
      <p:bldP spid="2357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4"/>
          <p:cNvSpPr>
            <a:spLocks noChangeArrowheads="1"/>
          </p:cNvSpPr>
          <p:nvPr/>
        </p:nvSpPr>
        <p:spPr bwMode="auto">
          <a:xfrm>
            <a:off x="8001000" y="914400"/>
            <a:ext cx="184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8434" name="Text Box 12"/>
          <p:cNvSpPr txBox="1">
            <a:spLocks noChangeArrowheads="1"/>
          </p:cNvSpPr>
          <p:nvPr/>
        </p:nvSpPr>
        <p:spPr bwMode="auto">
          <a:xfrm>
            <a:off x="0" y="0"/>
            <a:ext cx="8229600" cy="176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marL="609600" indent="-609600">
              <a:spcBef>
                <a:spcPct val="50000"/>
              </a:spcBef>
              <a:buFont typeface="Arial" pitchFamily="1" charset="0"/>
              <a:buNone/>
            </a:pPr>
            <a:r>
              <a:rPr lang="en-US" sz="4400">
                <a:solidFill>
                  <a:schemeClr val="tx2"/>
                </a:solidFill>
              </a:rPr>
              <a:t>Types of Waves</a:t>
            </a:r>
          </a:p>
          <a:p>
            <a:pPr marL="609600" indent="-609600">
              <a:spcBef>
                <a:spcPct val="50000"/>
              </a:spcBef>
              <a:buFont typeface="Arial" pitchFamily="1" charset="0"/>
              <a:buNone/>
            </a:pPr>
            <a:endParaRPr lang="en-US" sz="4400">
              <a:solidFill>
                <a:schemeClr val="tx2"/>
              </a:solidFill>
            </a:endParaRPr>
          </a:p>
        </p:txBody>
      </p:sp>
      <p:sp>
        <p:nvSpPr>
          <p:cNvPr id="18435" name="Text Box 13"/>
          <p:cNvSpPr txBox="1">
            <a:spLocks noChangeArrowheads="1"/>
          </p:cNvSpPr>
          <p:nvPr/>
        </p:nvSpPr>
        <p:spPr bwMode="auto">
          <a:xfrm>
            <a:off x="228600" y="838200"/>
            <a:ext cx="8305800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marL="457200" indent="-457200" eaLnBrk="1" hangingPunct="1">
              <a:lnSpc>
                <a:spcPct val="90000"/>
              </a:lnSpc>
              <a:spcBef>
                <a:spcPct val="20000"/>
              </a:spcBef>
            </a:pPr>
            <a:r>
              <a:rPr lang="en-US" sz="3200"/>
              <a:t>  _____________ waves:  </a:t>
            </a:r>
          </a:p>
          <a:p>
            <a:pPr marL="457200" indent="-457200" eaLnBrk="1" hangingPunct="1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3200"/>
              <a:t>Waves that need a _________ to travel</a:t>
            </a:r>
          </a:p>
          <a:p>
            <a:pPr marL="457200" indent="-457200" eaLnBrk="1" hangingPunct="1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3200"/>
              <a:t>Examples: </a:t>
            </a:r>
          </a:p>
          <a:p>
            <a:pPr marL="457200" indent="-457200" eaLnBrk="1" hangingPunct="1">
              <a:lnSpc>
                <a:spcPct val="90000"/>
              </a:lnSpc>
              <a:spcBef>
                <a:spcPct val="20000"/>
              </a:spcBef>
            </a:pPr>
            <a:r>
              <a:rPr lang="en-US" sz="3200"/>
              <a:t>     _______________________________</a:t>
            </a:r>
            <a:endParaRPr lang="en-US" sz="2800"/>
          </a:p>
        </p:txBody>
      </p:sp>
      <p:sp>
        <p:nvSpPr>
          <p:cNvPr id="9231" name="Text Box 15"/>
          <p:cNvSpPr txBox="1">
            <a:spLocks noChangeArrowheads="1"/>
          </p:cNvSpPr>
          <p:nvPr/>
        </p:nvSpPr>
        <p:spPr bwMode="auto">
          <a:xfrm>
            <a:off x="609600" y="762000"/>
            <a:ext cx="31242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>
                <a:solidFill>
                  <a:srgbClr val="170599"/>
                </a:solidFill>
              </a:rPr>
              <a:t>MECHANICAL</a:t>
            </a:r>
            <a:endParaRPr lang="en-US"/>
          </a:p>
        </p:txBody>
      </p:sp>
      <p:sp>
        <p:nvSpPr>
          <p:cNvPr id="9232" name="Text Box 16"/>
          <p:cNvSpPr txBox="1">
            <a:spLocks noChangeArrowheads="1"/>
          </p:cNvSpPr>
          <p:nvPr/>
        </p:nvSpPr>
        <p:spPr bwMode="auto">
          <a:xfrm>
            <a:off x="4343400" y="1295400"/>
            <a:ext cx="20574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600">
                <a:solidFill>
                  <a:srgbClr val="170599"/>
                </a:solidFill>
              </a:rPr>
              <a:t>MEDIUM</a:t>
            </a:r>
            <a:endParaRPr lang="en-US"/>
          </a:p>
        </p:txBody>
      </p:sp>
      <p:sp>
        <p:nvSpPr>
          <p:cNvPr id="9233" name="Text Box 17"/>
          <p:cNvSpPr txBox="1">
            <a:spLocks noChangeArrowheads="1"/>
          </p:cNvSpPr>
          <p:nvPr/>
        </p:nvSpPr>
        <p:spPr bwMode="auto">
          <a:xfrm>
            <a:off x="1066800" y="2362200"/>
            <a:ext cx="73914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>
                <a:solidFill>
                  <a:srgbClr val="170599"/>
                </a:solidFill>
              </a:rPr>
              <a:t>Slinky, water, earthquakes, SOUND</a:t>
            </a:r>
            <a:endParaRPr lang="en-US"/>
          </a:p>
        </p:txBody>
      </p:sp>
      <p:pic>
        <p:nvPicPr>
          <p:cNvPr id="18439" name="Picture 23" descr="s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" y="3079750"/>
            <a:ext cx="8305800" cy="3778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92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2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2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31" grpId="0"/>
      <p:bldP spid="9232" grpId="0"/>
      <p:bldP spid="923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Picture 4" descr="sound"/>
          <p:cNvPicPr>
            <a:picLocks noChangeAspect="1" noChangeArrowheads="1"/>
          </p:cNvPicPr>
          <p:nvPr/>
        </p:nvPicPr>
        <p:blipFill>
          <a:blip r:embed="rId3"/>
          <a:srcRect b="28799"/>
          <a:stretch>
            <a:fillRect/>
          </a:stretch>
        </p:blipFill>
        <p:spPr bwMode="auto">
          <a:xfrm>
            <a:off x="0" y="1676400"/>
            <a:ext cx="9144000" cy="3867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2" name="Text Box 5"/>
          <p:cNvSpPr txBox="1">
            <a:spLocks noChangeArrowheads="1"/>
          </p:cNvSpPr>
          <p:nvPr/>
        </p:nvSpPr>
        <p:spPr bwMode="auto">
          <a:xfrm>
            <a:off x="304800" y="381000"/>
            <a:ext cx="88392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000">
                <a:solidFill>
                  <a:schemeClr val="tx2"/>
                </a:solidFill>
                <a:latin typeface="Arial Black" pitchFamily="1" charset="0"/>
              </a:rPr>
              <a:t>SOUND = MECHANICAL WAVE</a:t>
            </a:r>
            <a:endParaRPr lang="en-US" sz="3600">
              <a:solidFill>
                <a:schemeClr val="tx2"/>
              </a:solidFill>
            </a:endParaRPr>
          </a:p>
        </p:txBody>
      </p:sp>
      <p:sp>
        <p:nvSpPr>
          <p:cNvPr id="20483" name="Text Box 6"/>
          <p:cNvSpPr txBox="1">
            <a:spLocks noChangeArrowheads="1"/>
          </p:cNvSpPr>
          <p:nvPr/>
        </p:nvSpPr>
        <p:spPr bwMode="auto">
          <a:xfrm>
            <a:off x="3657600" y="1752600"/>
            <a:ext cx="51816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600">
                <a:solidFill>
                  <a:srgbClr val="FFF017"/>
                </a:solidFill>
              </a:rPr>
              <a:t>NO SOUND IN SPACE!</a:t>
            </a:r>
            <a:endParaRPr lang="en-US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Blank Presentation">
  <a:themeElements>
    <a:clrScheme name="Blank Presentatio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Blank Presentation">
      <a:majorFont>
        <a:latin typeface="Arial"/>
        <a:ea typeface="ＭＳ Ｐゴシック"/>
        <a:cs typeface="ＭＳ Ｐゴシック"/>
      </a:majorFont>
      <a:minorFont>
        <a:latin typeface="Arial"/>
        <a:ea typeface="ＭＳ Ｐゴシック"/>
        <a:cs typeface="ＭＳ Ｐゴシック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Arial" charset="0"/>
            <a:ea typeface="ＭＳ Ｐゴシック" charset="0"/>
            <a:cs typeface="ＭＳ Ｐゴシック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Arial" charset="0"/>
            <a:ea typeface="ＭＳ Ｐゴシック" charset="0"/>
            <a:cs typeface="ＭＳ Ｐゴシック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636</TotalTime>
  <Words>528</Words>
  <Application>Microsoft Macintosh PowerPoint</Application>
  <PresentationFormat>On-screen Show (4:3)</PresentationFormat>
  <Paragraphs>122</Paragraphs>
  <Slides>25</Slides>
  <Notes>25</Notes>
  <HiddenSlides>0</HiddenSlides>
  <MMClips>1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26" baseType="lpstr">
      <vt:lpstr>Blank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TYPES OF WAVES</vt:lpstr>
      <vt:lpstr>______________ WAVES</vt:lpstr>
      <vt:lpstr>PowerPoint Presentation</vt:lpstr>
      <vt:lpstr>PowerPoint Presentation</vt:lpstr>
      <vt:lpstr>PowerPoint Presentation</vt:lpstr>
      <vt:lpstr>  ______________ WAVES </vt:lpstr>
      <vt:lpstr>PowerPoint Presentation</vt:lpstr>
      <vt:lpstr> </vt:lpstr>
      <vt:lpstr>PowerPoint Presentation</vt:lpstr>
      <vt:lpstr>PowerPoint Presentation</vt:lpstr>
      <vt:lpstr>PowerPoint Presentation</vt:lpstr>
      <vt:lpstr>     __________ WAVES </vt:lpstr>
      <vt:lpstr>PowerPoint Presentation</vt:lpstr>
    </vt:vector>
  </TitlesOfParts>
  <Company>Sewatsky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Sewatsky</dc:creator>
  <cp:lastModifiedBy>Jillian Boisse</cp:lastModifiedBy>
  <cp:revision>8</cp:revision>
  <cp:lastPrinted>2010-04-25T18:25:43Z</cp:lastPrinted>
  <dcterms:created xsi:type="dcterms:W3CDTF">2012-03-27T12:19:06Z</dcterms:created>
  <dcterms:modified xsi:type="dcterms:W3CDTF">2013-03-20T18:34:13Z</dcterms:modified>
</cp:coreProperties>
</file>